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media1.mp4" ContentType="video/unknown"/>
  <Override PartName="/ppt/notesSlides/notesSlide1.xml" ContentType="application/vnd.openxmlformats-officedocument.presentationml.notesSlide+xml"/>
  <Override PartName="/ppt/media/media2.mp4" ContentType="video/unknown"/>
  <Override PartName="/ppt/notesSlides/notesSlide2.xml" ContentType="application/vnd.openxmlformats-officedocument.presentationml.notesSlide+xml"/>
  <Override PartName="/ppt/media/media3.mp4" ContentType="video/unknown"/>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a:pPr/>
          </a:p>
        </p:txBody>
      </p:sp>
      <p:sp>
        <p:nvSpPr>
          <p:cNvPr id="119" name="Shape 1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defRPr b="1"/>
            </a:pPr>
            <a:r>
              <a:t>Articolo 47</a:t>
            </a:r>
          </a:p>
          <a:p>
            <a:pPr/>
            <a:r>
              <a:t>La Repubblica incoraggia e tutela il risparmio in tutte le sue forme; disciplina, coordina e controlla l'esercizio del credito.</a:t>
            </a:r>
          </a:p>
          <a:p>
            <a:pPr/>
            <a:r>
              <a:t>Favorisce l'accesso del risparmio popolare alla proprietà dell'abitazione, alla proprietà diretta coltivatrice e al diretto e indiretto investimento azionario nei grandi complessi produttivi del Paese.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Ogni italiano getta circa 27 chili di cibo all'anno; Un dato che si accentua a sud (+ 8% di spreco rispetto alla media nazionale)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1_Title page - Text - Standard">
    <p:spTree>
      <p:nvGrpSpPr>
        <p:cNvPr id="1" name=""/>
        <p:cNvGrpSpPr/>
        <p:nvPr/>
      </p:nvGrpSpPr>
      <p:grpSpPr>
        <a:xfrm>
          <a:off x="0" y="0"/>
          <a:ext cx="0" cy="0"/>
          <a:chOff x="0" y="0"/>
          <a:chExt cx="0" cy="0"/>
        </a:xfrm>
      </p:grpSpPr>
      <p:pic>
        <p:nvPicPr>
          <p:cNvPr id="13" name="Google Shape;15;p2" descr="Google Shape;15;p2"/>
          <p:cNvPicPr>
            <a:picLocks noChangeAspect="1"/>
          </p:cNvPicPr>
          <p:nvPr/>
        </p:nvPicPr>
        <p:blipFill>
          <a:blip r:embed="rId2">
            <a:extLst/>
          </a:blip>
          <a:stretch>
            <a:fillRect/>
          </a:stretch>
        </p:blipFill>
        <p:spPr>
          <a:xfrm>
            <a:off x="0" y="4280398"/>
            <a:ext cx="9144000" cy="2592005"/>
          </a:xfrm>
          <a:prstGeom prst="rect">
            <a:avLst/>
          </a:prstGeom>
          <a:ln w="12700">
            <a:miter lim="400000"/>
          </a:ln>
          <a:effectLst>
            <a:outerShdw sx="100000" sy="100000" kx="0" ky="0" algn="b" rotWithShape="0" blurRad="50800" dist="50800" dir="5400000">
              <a:srgbClr val="000000">
                <a:alpha val="0"/>
              </a:srgbClr>
            </a:outerShdw>
          </a:effectLst>
        </p:spPr>
      </p:pic>
      <p:sp>
        <p:nvSpPr>
          <p:cNvPr id="14" name="Corpo livello uno…"/>
          <p:cNvSpPr txBox="1"/>
          <p:nvPr>
            <p:ph type="body" sz="quarter" idx="1"/>
          </p:nvPr>
        </p:nvSpPr>
        <p:spPr>
          <a:xfrm>
            <a:off x="539999" y="4942799"/>
            <a:ext cx="5040003" cy="208806"/>
          </a:xfrm>
          <a:prstGeom prst="rect">
            <a:avLst/>
          </a:prstGeom>
        </p:spPr>
        <p:txBody>
          <a:bodyPr anchor="b"/>
          <a:lstStyle>
            <a:lvl1pPr marL="0" indent="228600">
              <a:spcBef>
                <a:spcPts val="0"/>
              </a:spcBef>
              <a:buClrTx/>
              <a:buSzTx/>
              <a:buFontTx/>
              <a:buNone/>
              <a:defRPr b="1" sz="1000">
                <a:solidFill>
                  <a:srgbClr val="FFFFFF"/>
                </a:solidFill>
                <a:latin typeface="Calibri"/>
                <a:ea typeface="Calibri"/>
                <a:cs typeface="Calibri"/>
                <a:sym typeface="Calibri"/>
              </a:defRPr>
            </a:lvl1pPr>
            <a:lvl2pPr marL="0" indent="228600">
              <a:spcBef>
                <a:spcPts val="0"/>
              </a:spcBef>
              <a:buClrTx/>
              <a:buSzTx/>
              <a:buFontTx/>
              <a:buNone/>
              <a:defRPr b="1" sz="1000">
                <a:solidFill>
                  <a:srgbClr val="FFFFFF"/>
                </a:solidFill>
                <a:latin typeface="Calibri"/>
                <a:ea typeface="Calibri"/>
                <a:cs typeface="Calibri"/>
                <a:sym typeface="Calibri"/>
              </a:defRPr>
            </a:lvl2pPr>
            <a:lvl3pPr marL="0" indent="228600">
              <a:spcBef>
                <a:spcPts val="0"/>
              </a:spcBef>
              <a:buClrTx/>
              <a:buSzTx/>
              <a:buFontTx/>
              <a:buNone/>
              <a:defRPr b="1" sz="1000">
                <a:solidFill>
                  <a:srgbClr val="FFFFFF"/>
                </a:solidFill>
                <a:latin typeface="Calibri"/>
                <a:ea typeface="Calibri"/>
                <a:cs typeface="Calibri"/>
                <a:sym typeface="Calibri"/>
              </a:defRPr>
            </a:lvl3pPr>
            <a:lvl4pPr marL="0" indent="228600">
              <a:spcBef>
                <a:spcPts val="0"/>
              </a:spcBef>
              <a:buClrTx/>
              <a:buSzTx/>
              <a:buFontTx/>
              <a:buNone/>
              <a:defRPr b="1" sz="1000">
                <a:solidFill>
                  <a:srgbClr val="FFFFFF"/>
                </a:solidFill>
                <a:latin typeface="Calibri"/>
                <a:ea typeface="Calibri"/>
                <a:cs typeface="Calibri"/>
                <a:sym typeface="Calibri"/>
              </a:defRPr>
            </a:lvl4pPr>
            <a:lvl5pPr marL="0" indent="228600">
              <a:spcBef>
                <a:spcPts val="0"/>
              </a:spcBef>
              <a:buClrTx/>
              <a:buSzTx/>
              <a:buFontTx/>
              <a:buNone/>
              <a:defRPr b="1" sz="1000">
                <a:solidFill>
                  <a:srgbClr val="FFFFFF"/>
                </a:solidFill>
                <a:latin typeface="Calibri"/>
                <a:ea typeface="Calibri"/>
                <a:cs typeface="Calibri"/>
                <a:sym typeface="Calibri"/>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5" name="Google Shape;17;p2"/>
          <p:cNvSpPr txBox="1"/>
          <p:nvPr>
            <p:ph type="body" sz="quarter" idx="21"/>
          </p:nvPr>
        </p:nvSpPr>
        <p:spPr>
          <a:xfrm>
            <a:off x="539748" y="4546798"/>
            <a:ext cx="5040003" cy="208801"/>
          </a:xfrm>
          <a:prstGeom prst="rect">
            <a:avLst/>
          </a:prstGeom>
        </p:spPr>
        <p:txBody>
          <a:bodyPr/>
          <a:lstStyle/>
          <a:p>
            <a:pPr/>
          </a:p>
        </p:txBody>
      </p:sp>
      <p:sp>
        <p:nvSpPr>
          <p:cNvPr id="16" name="Google Shape;18;p2"/>
          <p:cNvSpPr txBox="1"/>
          <p:nvPr>
            <p:ph type="body" sz="quarter" idx="22"/>
          </p:nvPr>
        </p:nvSpPr>
        <p:spPr>
          <a:xfrm>
            <a:off x="539748" y="3279599"/>
            <a:ext cx="8179201" cy="828006"/>
          </a:xfrm>
          <a:prstGeom prst="rect">
            <a:avLst/>
          </a:prstGeom>
        </p:spPr>
        <p:txBody>
          <a:bodyPr anchor="b"/>
          <a:lstStyle/>
          <a:p>
            <a:pPr/>
          </a:p>
        </p:txBody>
      </p:sp>
      <p:sp>
        <p:nvSpPr>
          <p:cNvPr id="17" name="Titolo Testo"/>
          <p:cNvSpPr txBox="1"/>
          <p:nvPr>
            <p:ph type="title"/>
          </p:nvPr>
        </p:nvSpPr>
        <p:spPr>
          <a:xfrm>
            <a:off x="539999" y="892801"/>
            <a:ext cx="6663602" cy="422879"/>
          </a:xfrm>
          <a:prstGeom prst="rect">
            <a:avLst/>
          </a:prstGeom>
        </p:spPr>
        <p:txBody>
          <a:bodyPr/>
          <a:lstStyle>
            <a:lvl1pPr>
              <a:lnSpc>
                <a:spcPct val="94117"/>
              </a:lnSpc>
              <a:defRPr sz="3400"/>
            </a:lvl1pPr>
          </a:lstStyle>
          <a:p>
            <a:pPr/>
            <a:r>
              <a:t>Titolo Testo</a:t>
            </a:r>
          </a:p>
        </p:txBody>
      </p:sp>
      <p:sp>
        <p:nvSpPr>
          <p:cNvPr id="18" name="Numero diapositiva"/>
          <p:cNvSpPr txBox="1"/>
          <p:nvPr>
            <p:ph type="sldNum" sz="quarter" idx="2"/>
          </p:nvPr>
        </p:nvSpPr>
        <p:spPr>
          <a:xfrm>
            <a:off x="8900026" y="6333132"/>
            <a:ext cx="205458" cy="166762"/>
          </a:xfrm>
          <a:prstGeom prst="rect">
            <a:avLst/>
          </a:prstGeom>
        </p:spPr>
        <p:txBody>
          <a:bodyPr/>
          <a:lstStyle>
            <a:lvl1pPr indent="25400" algn="r">
              <a:defRPr sz="13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ternal Slide - 1 Column Text">
    <p:spTree>
      <p:nvGrpSpPr>
        <p:cNvPr id="1" name=""/>
        <p:cNvGrpSpPr/>
        <p:nvPr/>
      </p:nvGrpSpPr>
      <p:grpSpPr>
        <a:xfrm>
          <a:off x="0" y="0"/>
          <a:ext cx="0" cy="0"/>
          <a:chOff x="0" y="0"/>
          <a:chExt cx="0" cy="0"/>
        </a:xfrm>
      </p:grpSpPr>
      <p:sp>
        <p:nvSpPr>
          <p:cNvPr id="99" name="Corpo livello uno…"/>
          <p:cNvSpPr txBox="1"/>
          <p:nvPr>
            <p:ph type="body" sz="half"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100" name="Titolo Testo"/>
          <p:cNvSpPr txBox="1"/>
          <p:nvPr>
            <p:ph type="title"/>
          </p:nvPr>
        </p:nvSpPr>
        <p:spPr>
          <a:prstGeom prst="rect">
            <a:avLst/>
          </a:prstGeom>
        </p:spPr>
        <p:txBody>
          <a:bodyPr/>
          <a:lstStyle/>
          <a:p>
            <a:pPr/>
            <a:r>
              <a:t>Titolo Testo</a:t>
            </a:r>
          </a:p>
        </p:txBody>
      </p:sp>
      <p:sp>
        <p:nvSpPr>
          <p:cNvPr id="101"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nternal Slide - 1 Column Text">
    <p:spTree>
      <p:nvGrpSpPr>
        <p:cNvPr id="1" name=""/>
        <p:cNvGrpSpPr/>
        <p:nvPr/>
      </p:nvGrpSpPr>
      <p:grpSpPr>
        <a:xfrm>
          <a:off x="0" y="0"/>
          <a:ext cx="0" cy="0"/>
          <a:chOff x="0" y="0"/>
          <a:chExt cx="0" cy="0"/>
        </a:xfrm>
      </p:grpSpPr>
      <p:sp>
        <p:nvSpPr>
          <p:cNvPr id="108" name="Google Shape;55;p9"/>
          <p:cNvSpPr/>
          <p:nvPr/>
        </p:nvSpPr>
        <p:spPr>
          <a:xfrm>
            <a:off x="-1" y="1026033"/>
            <a:ext cx="9144001" cy="1"/>
          </a:xfrm>
          <a:prstGeom prst="line">
            <a:avLst/>
          </a:prstGeom>
          <a:ln w="19050">
            <a:solidFill>
              <a:srgbClr val="00A197"/>
            </a:solidFill>
          </a:ln>
        </p:spPr>
        <p:txBody>
          <a:bodyPr lIns="45718" tIns="45718" rIns="45718" bIns="45718"/>
          <a:lstStyle/>
          <a:p>
            <a:pPr>
              <a:defRPr>
                <a:latin typeface="+mj-lt"/>
                <a:ea typeface="+mj-ea"/>
                <a:cs typeface="+mj-cs"/>
                <a:sym typeface="Arial"/>
              </a:defRPr>
            </a:pPr>
          </a:p>
        </p:txBody>
      </p:sp>
      <p:sp>
        <p:nvSpPr>
          <p:cNvPr id="109" name="Google Shape;22;p3"/>
          <p:cNvSpPr/>
          <p:nvPr/>
        </p:nvSpPr>
        <p:spPr>
          <a:xfrm>
            <a:off x="-1" y="6127200"/>
            <a:ext cx="9144001" cy="1"/>
          </a:xfrm>
          <a:prstGeom prst="line">
            <a:avLst/>
          </a:prstGeom>
          <a:ln w="19050">
            <a:solidFill>
              <a:srgbClr val="00A197"/>
            </a:solidFill>
          </a:ln>
        </p:spPr>
        <p:txBody>
          <a:bodyPr lIns="45718" tIns="45718" rIns="45718" bIns="45718"/>
          <a:lstStyle/>
          <a:p>
            <a:pPr>
              <a:defRPr>
                <a:latin typeface="+mj-lt"/>
                <a:ea typeface="+mj-ea"/>
                <a:cs typeface="+mj-cs"/>
                <a:sym typeface="Arial"/>
              </a:defRPr>
            </a:pPr>
          </a:p>
        </p:txBody>
      </p:sp>
      <p:sp>
        <p:nvSpPr>
          <p:cNvPr id="110" name="Corpo livello uno…"/>
          <p:cNvSpPr txBox="1"/>
          <p:nvPr>
            <p:ph type="body" sz="half"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111" name="Titolo Testo"/>
          <p:cNvSpPr txBox="1"/>
          <p:nvPr>
            <p:ph type="title"/>
          </p:nvPr>
        </p:nvSpPr>
        <p:spPr>
          <a:prstGeom prst="rect">
            <a:avLst/>
          </a:prstGeom>
        </p:spPr>
        <p:txBody>
          <a:bodyPr/>
          <a:lstStyle/>
          <a:p>
            <a:pPr/>
            <a:r>
              <a:t>Titolo Testo</a:t>
            </a:r>
          </a:p>
        </p:txBody>
      </p:sp>
      <p:sp>
        <p:nvSpPr>
          <p:cNvPr id="11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ternal Slide - 1 Column Text">
    <p:spTree>
      <p:nvGrpSpPr>
        <p:cNvPr id="1" name=""/>
        <p:cNvGrpSpPr/>
        <p:nvPr/>
      </p:nvGrpSpPr>
      <p:grpSpPr>
        <a:xfrm>
          <a:off x="0" y="0"/>
          <a:ext cx="0" cy="0"/>
          <a:chOff x="0" y="0"/>
          <a:chExt cx="0" cy="0"/>
        </a:xfrm>
      </p:grpSpPr>
      <p:sp>
        <p:nvSpPr>
          <p:cNvPr id="25" name="Corpo livello uno…"/>
          <p:cNvSpPr txBox="1"/>
          <p:nvPr>
            <p:ph type="body" sz="half"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26" name="Titolo Testo"/>
          <p:cNvSpPr txBox="1"/>
          <p:nvPr>
            <p:ph type="title"/>
          </p:nvPr>
        </p:nvSpPr>
        <p:spPr>
          <a:prstGeom prst="rect">
            <a:avLst/>
          </a:prstGeom>
        </p:spPr>
        <p:txBody>
          <a:bodyPr/>
          <a:lstStyle/>
          <a:p>
            <a:pPr/>
            <a:r>
              <a:t>Titolo Testo</a:t>
            </a:r>
          </a:p>
        </p:txBody>
      </p:sp>
      <p:sp>
        <p:nvSpPr>
          <p:cNvPr id="27"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BJECT">
    <p:spTree>
      <p:nvGrpSpPr>
        <p:cNvPr id="1" name=""/>
        <p:cNvGrpSpPr/>
        <p:nvPr/>
      </p:nvGrpSpPr>
      <p:grpSpPr>
        <a:xfrm>
          <a:off x="0" y="0"/>
          <a:ext cx="0" cy="0"/>
          <a:chOff x="0" y="0"/>
          <a:chExt cx="0" cy="0"/>
        </a:xfrm>
      </p:grpSpPr>
      <p:sp>
        <p:nvSpPr>
          <p:cNvPr id="34" name="Titolo Testo"/>
          <p:cNvSpPr txBox="1"/>
          <p:nvPr>
            <p:ph type="title"/>
          </p:nvPr>
        </p:nvSpPr>
        <p:spPr>
          <a:xfrm>
            <a:off x="382931" y="1172032"/>
            <a:ext cx="8378140" cy="338560"/>
          </a:xfrm>
          <a:prstGeom prst="rect">
            <a:avLst/>
          </a:prstGeom>
        </p:spPr>
        <p:txBody>
          <a:bodyPr/>
          <a:lstStyle>
            <a:lvl1pPr>
              <a:defRPr b="0"/>
            </a:lvl1pPr>
          </a:lstStyle>
          <a:p>
            <a:pPr/>
            <a:r>
              <a:t>Titolo Testo</a:t>
            </a:r>
          </a:p>
        </p:txBody>
      </p:sp>
      <p:sp>
        <p:nvSpPr>
          <p:cNvPr id="35" name="Corpo livello uno…"/>
          <p:cNvSpPr txBox="1"/>
          <p:nvPr>
            <p:ph type="body" sz="quarter" idx="1"/>
          </p:nvPr>
        </p:nvSpPr>
        <p:spPr>
          <a:xfrm>
            <a:off x="1371600" y="3840479"/>
            <a:ext cx="6400800" cy="184672"/>
          </a:xfrm>
          <a:prstGeom prst="rect">
            <a:avLst/>
          </a:prstGeom>
        </p:spPr>
        <p:txBody>
          <a:bodyPr/>
          <a:lstStyle>
            <a:lvl1pPr marL="0" indent="228600">
              <a:spcBef>
                <a:spcPts val="0"/>
              </a:spcBef>
              <a:buClrTx/>
              <a:buSzTx/>
              <a:buFontTx/>
              <a:buNone/>
            </a:lvl1pPr>
            <a:lvl2pPr marL="0" indent="228600">
              <a:spcBef>
                <a:spcPts val="0"/>
              </a:spcBef>
              <a:buClrTx/>
              <a:buSzTx/>
              <a:buFontTx/>
              <a:buNone/>
            </a:lvl2pPr>
            <a:lvl3pPr marL="0" indent="228600">
              <a:spcBef>
                <a:spcPts val="0"/>
              </a:spcBef>
              <a:buClrTx/>
              <a:buSzTx/>
              <a:buFontTx/>
              <a:buNone/>
            </a:lvl3pPr>
            <a:lvl4pPr marL="0" indent="228600">
              <a:spcBef>
                <a:spcPts val="0"/>
              </a:spcBef>
              <a:buClrTx/>
              <a:buSzTx/>
              <a:buFontTx/>
              <a:buNone/>
            </a:lvl4pPr>
            <a:lvl5pPr marL="0" indent="228600">
              <a:spcBef>
                <a:spcPts val="0"/>
              </a:spcBef>
              <a:buClrTx/>
              <a:buSzTx/>
              <a:buFontTx/>
              <a:buNone/>
            </a:lvl5pPr>
          </a:lstStyle>
          <a:p>
            <a:pPr/>
            <a:r>
              <a:t>Corpo livello uno</a:t>
            </a:r>
          </a:p>
          <a:p>
            <a:pPr lvl="1"/>
            <a:r>
              <a:t>Corpo livello due</a:t>
            </a:r>
          </a:p>
          <a:p>
            <a:pPr lvl="2"/>
            <a:r>
              <a:t>Corpo livello tre</a:t>
            </a:r>
          </a:p>
          <a:p>
            <a:pPr lvl="3"/>
            <a:r>
              <a:t>Corpo livello quattro</a:t>
            </a:r>
          </a:p>
          <a:p>
            <a:pPr lvl="4"/>
            <a:r>
              <a:t>Corpo livello cinque</a:t>
            </a:r>
          </a:p>
        </p:txBody>
      </p:sp>
      <p:sp>
        <p:nvSpPr>
          <p:cNvPr id="36" name="Numero diapositiva"/>
          <p:cNvSpPr txBox="1"/>
          <p:nvPr>
            <p:ph type="sldNum" sz="quarter" idx="2"/>
          </p:nvPr>
        </p:nvSpPr>
        <p:spPr>
          <a:xfrm>
            <a:off x="244651" y="6420179"/>
            <a:ext cx="192584" cy="156865"/>
          </a:xfrm>
          <a:prstGeom prst="rect">
            <a:avLst/>
          </a:prstGeom>
        </p:spPr>
        <p:txBody>
          <a:bodyPr/>
          <a:lstStyle>
            <a:lvl1pPr indent="25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43" name="Google Shape;55;p9"/>
          <p:cNvSpPr/>
          <p:nvPr/>
        </p:nvSpPr>
        <p:spPr>
          <a:xfrm>
            <a:off x="-1" y="1026033"/>
            <a:ext cx="9144001" cy="1"/>
          </a:xfrm>
          <a:prstGeom prst="line">
            <a:avLst/>
          </a:prstGeom>
          <a:ln w="19050">
            <a:solidFill>
              <a:srgbClr val="00A197"/>
            </a:solidFill>
          </a:ln>
        </p:spPr>
        <p:txBody>
          <a:bodyPr lIns="45718" tIns="45718" rIns="45718" bIns="45718"/>
          <a:lstStyle/>
          <a:p>
            <a:pPr/>
          </a:p>
        </p:txBody>
      </p:sp>
      <p:sp>
        <p:nvSpPr>
          <p:cNvPr id="44" name="Titolo Testo"/>
          <p:cNvSpPr txBox="1"/>
          <p:nvPr>
            <p:ph type="title"/>
          </p:nvPr>
        </p:nvSpPr>
        <p:spPr>
          <a:xfrm>
            <a:off x="257351" y="147954"/>
            <a:ext cx="8186423" cy="338555"/>
          </a:xfrm>
          <a:prstGeom prst="rect">
            <a:avLst/>
          </a:prstGeom>
        </p:spPr>
        <p:txBody>
          <a:bodyPr/>
          <a:lstStyle/>
          <a:p>
            <a:pPr/>
            <a:r>
              <a:t>Titolo Testo</a:t>
            </a:r>
          </a:p>
        </p:txBody>
      </p:sp>
      <p:sp>
        <p:nvSpPr>
          <p:cNvPr id="45" name="Corpo livello uno…"/>
          <p:cNvSpPr txBox="1"/>
          <p:nvPr>
            <p:ph type="body" sz="quarter" idx="1"/>
          </p:nvPr>
        </p:nvSpPr>
        <p:spPr>
          <a:xfrm>
            <a:off x="368631" y="1954477"/>
            <a:ext cx="8411845" cy="184672"/>
          </a:xfrm>
          <a:prstGeom prst="rect">
            <a:avLst/>
          </a:prstGeom>
        </p:spPr>
        <p:txBody>
          <a:bodyPr/>
          <a:lstStyle>
            <a:lvl1pPr marL="0" indent="228600">
              <a:spcBef>
                <a:spcPts val="0"/>
              </a:spcBef>
              <a:buClrTx/>
              <a:buSzTx/>
              <a:buFontTx/>
              <a:buNone/>
            </a:lvl1pPr>
            <a:lvl2pPr marL="0" indent="228600">
              <a:spcBef>
                <a:spcPts val="0"/>
              </a:spcBef>
              <a:buClrTx/>
              <a:buSzTx/>
              <a:buFontTx/>
              <a:buNone/>
            </a:lvl2pPr>
            <a:lvl3pPr marL="0" indent="228600">
              <a:spcBef>
                <a:spcPts val="0"/>
              </a:spcBef>
              <a:buClrTx/>
              <a:buSzTx/>
              <a:buFontTx/>
              <a:buNone/>
            </a:lvl3pPr>
            <a:lvl4pPr marL="0" indent="228600">
              <a:spcBef>
                <a:spcPts val="0"/>
              </a:spcBef>
              <a:buClrTx/>
              <a:buSzTx/>
              <a:buFontTx/>
              <a:buNone/>
            </a:lvl4pPr>
            <a:lvl5pPr marL="0" indent="228600">
              <a:spcBef>
                <a:spcPts val="0"/>
              </a:spcBef>
              <a:buClrTx/>
              <a:buSzTx/>
              <a:buFontTx/>
              <a:buNone/>
            </a:lvl5pPr>
          </a:lstStyle>
          <a:p>
            <a:pPr/>
            <a:r>
              <a:t>Corpo livello uno</a:t>
            </a:r>
          </a:p>
          <a:p>
            <a:pPr lvl="1"/>
            <a:r>
              <a:t>Corpo livello due</a:t>
            </a:r>
          </a:p>
          <a:p>
            <a:pPr lvl="2"/>
            <a:r>
              <a:t>Corpo livello tre</a:t>
            </a:r>
          </a:p>
          <a:p>
            <a:pPr lvl="3"/>
            <a:r>
              <a:t>Corpo livello quattro</a:t>
            </a:r>
          </a:p>
          <a:p>
            <a:pPr lvl="4"/>
            <a:r>
              <a:t>Corpo livello cinque</a:t>
            </a:r>
          </a:p>
        </p:txBody>
      </p:sp>
      <p:sp>
        <p:nvSpPr>
          <p:cNvPr id="46" name="Numero diapositiva"/>
          <p:cNvSpPr txBox="1"/>
          <p:nvPr>
            <p:ph type="sldNum" sz="quarter" idx="2"/>
          </p:nvPr>
        </p:nvSpPr>
        <p:spPr>
          <a:xfrm>
            <a:off x="244651" y="6420179"/>
            <a:ext cx="192584" cy="156865"/>
          </a:xfrm>
          <a:prstGeom prst="rect">
            <a:avLst/>
          </a:prstGeom>
        </p:spPr>
        <p:txBody>
          <a:bodyPr/>
          <a:lstStyle>
            <a:lvl1pPr indent="25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spTree>
      <p:nvGrpSpPr>
        <p:cNvPr id="1" name=""/>
        <p:cNvGrpSpPr/>
        <p:nvPr/>
      </p:nvGrpSpPr>
      <p:grpSpPr>
        <a:xfrm>
          <a:off x="0" y="0"/>
          <a:ext cx="0" cy="0"/>
          <a:chOff x="0" y="0"/>
          <a:chExt cx="0" cy="0"/>
        </a:xfrm>
      </p:grpSpPr>
      <p:sp>
        <p:nvSpPr>
          <p:cNvPr id="53" name="Google Shape;55;p9"/>
          <p:cNvSpPr/>
          <p:nvPr/>
        </p:nvSpPr>
        <p:spPr>
          <a:xfrm>
            <a:off x="-1" y="1026033"/>
            <a:ext cx="9144001" cy="1"/>
          </a:xfrm>
          <a:prstGeom prst="line">
            <a:avLst/>
          </a:prstGeom>
          <a:ln w="19050">
            <a:solidFill>
              <a:srgbClr val="00A197"/>
            </a:solidFill>
          </a:ln>
        </p:spPr>
        <p:txBody>
          <a:bodyPr lIns="45718" tIns="45718" rIns="45718" bIns="45718"/>
          <a:lstStyle/>
          <a:p>
            <a:pPr/>
          </a:p>
        </p:txBody>
      </p:sp>
      <p:sp>
        <p:nvSpPr>
          <p:cNvPr id="54" name="Titolo Testo"/>
          <p:cNvSpPr txBox="1"/>
          <p:nvPr>
            <p:ph type="title"/>
          </p:nvPr>
        </p:nvSpPr>
        <p:spPr>
          <a:xfrm>
            <a:off x="257351" y="147954"/>
            <a:ext cx="8186423" cy="338555"/>
          </a:xfrm>
          <a:prstGeom prst="rect">
            <a:avLst/>
          </a:prstGeom>
        </p:spPr>
        <p:txBody>
          <a:bodyPr/>
          <a:lstStyle/>
          <a:p>
            <a:pPr/>
            <a:r>
              <a:t>Titolo Testo</a:t>
            </a:r>
          </a:p>
        </p:txBody>
      </p:sp>
      <p:sp>
        <p:nvSpPr>
          <p:cNvPr id="55" name="Corpo livello uno…"/>
          <p:cNvSpPr txBox="1"/>
          <p:nvPr>
            <p:ph type="body" sz="quarter" idx="1"/>
          </p:nvPr>
        </p:nvSpPr>
        <p:spPr>
          <a:xfrm>
            <a:off x="457200" y="1577338"/>
            <a:ext cx="3977641" cy="184672"/>
          </a:xfrm>
          <a:prstGeom prst="rect">
            <a:avLst/>
          </a:prstGeom>
        </p:spPr>
        <p:txBody>
          <a:bodyPr/>
          <a:lstStyle>
            <a:lvl1pPr marL="0" indent="228600">
              <a:spcBef>
                <a:spcPts val="0"/>
              </a:spcBef>
              <a:buClrTx/>
              <a:buSzTx/>
              <a:buFontTx/>
              <a:buNone/>
            </a:lvl1pPr>
            <a:lvl2pPr marL="0" indent="228600">
              <a:spcBef>
                <a:spcPts val="0"/>
              </a:spcBef>
              <a:buClrTx/>
              <a:buSzTx/>
              <a:buFontTx/>
              <a:buNone/>
            </a:lvl2pPr>
            <a:lvl3pPr marL="0" indent="228600">
              <a:spcBef>
                <a:spcPts val="0"/>
              </a:spcBef>
              <a:buClrTx/>
              <a:buSzTx/>
              <a:buFontTx/>
              <a:buNone/>
            </a:lvl3pPr>
            <a:lvl4pPr marL="0" indent="228600">
              <a:spcBef>
                <a:spcPts val="0"/>
              </a:spcBef>
              <a:buClrTx/>
              <a:buSzTx/>
              <a:buFontTx/>
              <a:buNone/>
            </a:lvl4pPr>
            <a:lvl5pPr marL="0" indent="228600">
              <a:spcBef>
                <a:spcPts val="0"/>
              </a:spcBef>
              <a:buClrTx/>
              <a:buSzTx/>
              <a:buFontTx/>
              <a:buNone/>
            </a:lvl5pPr>
          </a:lstStyle>
          <a:p>
            <a:pPr/>
            <a:r>
              <a:t>Corpo livello uno</a:t>
            </a:r>
          </a:p>
          <a:p>
            <a:pPr lvl="1"/>
            <a:r>
              <a:t>Corpo livello due</a:t>
            </a:r>
          </a:p>
          <a:p>
            <a:pPr lvl="2"/>
            <a:r>
              <a:t>Corpo livello tre</a:t>
            </a:r>
          </a:p>
          <a:p>
            <a:pPr lvl="3"/>
            <a:r>
              <a:t>Corpo livello quattro</a:t>
            </a:r>
          </a:p>
          <a:p>
            <a:pPr lvl="4"/>
            <a:r>
              <a:t>Corpo livello cinque</a:t>
            </a:r>
          </a:p>
        </p:txBody>
      </p:sp>
      <p:sp>
        <p:nvSpPr>
          <p:cNvPr id="56" name="Google Shape;52;p8"/>
          <p:cNvSpPr txBox="1"/>
          <p:nvPr>
            <p:ph type="body" sz="quarter" idx="21"/>
          </p:nvPr>
        </p:nvSpPr>
        <p:spPr>
          <a:xfrm>
            <a:off x="4709159" y="1577338"/>
            <a:ext cx="3977641" cy="184672"/>
          </a:xfrm>
          <a:prstGeom prst="rect">
            <a:avLst/>
          </a:prstGeom>
        </p:spPr>
        <p:txBody>
          <a:bodyPr/>
          <a:lstStyle/>
          <a:p>
            <a:pPr/>
          </a:p>
        </p:txBody>
      </p:sp>
      <p:sp>
        <p:nvSpPr>
          <p:cNvPr id="57" name="Numero diapositiva"/>
          <p:cNvSpPr txBox="1"/>
          <p:nvPr>
            <p:ph type="sldNum" sz="quarter" idx="2"/>
          </p:nvPr>
        </p:nvSpPr>
        <p:spPr>
          <a:xfrm>
            <a:off x="244651" y="6420179"/>
            <a:ext cx="192584" cy="156865"/>
          </a:xfrm>
          <a:prstGeom prst="rect">
            <a:avLst/>
          </a:prstGeom>
        </p:spPr>
        <p:txBody>
          <a:bodyPr/>
          <a:lstStyle>
            <a:lvl1pPr indent="25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64" name="Google Shape;55;p9"/>
          <p:cNvSpPr/>
          <p:nvPr/>
        </p:nvSpPr>
        <p:spPr>
          <a:xfrm>
            <a:off x="-1" y="1026033"/>
            <a:ext cx="9144001" cy="1"/>
          </a:xfrm>
          <a:prstGeom prst="line">
            <a:avLst/>
          </a:prstGeom>
          <a:ln w="19050">
            <a:solidFill>
              <a:srgbClr val="00A197"/>
            </a:solidFill>
          </a:ln>
        </p:spPr>
        <p:txBody>
          <a:bodyPr lIns="45718" tIns="45718" rIns="45718" bIns="45718"/>
          <a:lstStyle/>
          <a:p>
            <a:pPr/>
          </a:p>
        </p:txBody>
      </p:sp>
      <p:sp>
        <p:nvSpPr>
          <p:cNvPr id="65" name="Titolo Testo"/>
          <p:cNvSpPr txBox="1"/>
          <p:nvPr>
            <p:ph type="title"/>
          </p:nvPr>
        </p:nvSpPr>
        <p:spPr>
          <a:xfrm>
            <a:off x="257351" y="147954"/>
            <a:ext cx="8186423" cy="338555"/>
          </a:xfrm>
          <a:prstGeom prst="rect">
            <a:avLst/>
          </a:prstGeom>
        </p:spPr>
        <p:txBody>
          <a:bodyPr/>
          <a:lstStyle/>
          <a:p>
            <a:pPr/>
            <a:r>
              <a:t>Titolo Testo</a:t>
            </a:r>
          </a:p>
        </p:txBody>
      </p:sp>
      <p:sp>
        <p:nvSpPr>
          <p:cNvPr id="66" name="Numero diapositiva"/>
          <p:cNvSpPr txBox="1"/>
          <p:nvPr>
            <p:ph type="sldNum" sz="quarter" idx="2"/>
          </p:nvPr>
        </p:nvSpPr>
        <p:spPr>
          <a:xfrm>
            <a:off x="244651" y="6420179"/>
            <a:ext cx="192584" cy="156865"/>
          </a:xfrm>
          <a:prstGeom prst="rect">
            <a:avLst/>
          </a:prstGeom>
        </p:spPr>
        <p:txBody>
          <a:bodyPr/>
          <a:lstStyle>
            <a:lvl1pPr indent="25400"/>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73" name="Google Shape;55;p9"/>
          <p:cNvSpPr/>
          <p:nvPr/>
        </p:nvSpPr>
        <p:spPr>
          <a:xfrm>
            <a:off x="-1" y="1026033"/>
            <a:ext cx="9144001" cy="1"/>
          </a:xfrm>
          <a:prstGeom prst="line">
            <a:avLst/>
          </a:prstGeom>
          <a:ln w="19050">
            <a:solidFill>
              <a:srgbClr val="00A197"/>
            </a:solidFill>
          </a:ln>
        </p:spPr>
        <p:txBody>
          <a:bodyPr lIns="45718" tIns="45718" rIns="45718" bIns="45718"/>
          <a:lstStyle/>
          <a:p>
            <a:pPr/>
          </a:p>
        </p:txBody>
      </p:sp>
      <p:sp>
        <p:nvSpPr>
          <p:cNvPr id="74" name="Numero diapositiva"/>
          <p:cNvSpPr txBox="1"/>
          <p:nvPr>
            <p:ph type="sldNum" sz="quarter" idx="2"/>
          </p:nvPr>
        </p:nvSpPr>
        <p:spPr>
          <a:xfrm>
            <a:off x="244651" y="6420182"/>
            <a:ext cx="165237" cy="127001"/>
          </a:xfrm>
          <a:prstGeom prst="rect">
            <a:avLst/>
          </a:prstGeom>
        </p:spPr>
        <p:txBody>
          <a:bodyPr/>
          <a:lstStyle>
            <a:lvl1pPr indent="25400">
              <a:defRPr sz="900">
                <a:latin typeface="+mj-lt"/>
                <a:ea typeface="+mj-ea"/>
                <a:cs typeface="+mj-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ternal Slide - 1 Column Text">
    <p:spTree>
      <p:nvGrpSpPr>
        <p:cNvPr id="1" name=""/>
        <p:cNvGrpSpPr/>
        <p:nvPr/>
      </p:nvGrpSpPr>
      <p:grpSpPr>
        <a:xfrm>
          <a:off x="0" y="0"/>
          <a:ext cx="0" cy="0"/>
          <a:chOff x="0" y="0"/>
          <a:chExt cx="0" cy="0"/>
        </a:xfrm>
      </p:grpSpPr>
      <p:sp>
        <p:nvSpPr>
          <p:cNvPr id="81" name="Corpo livello uno…"/>
          <p:cNvSpPr txBox="1"/>
          <p:nvPr>
            <p:ph type="body" sz="half"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82" name="Titolo Testo"/>
          <p:cNvSpPr txBox="1"/>
          <p:nvPr>
            <p:ph type="title"/>
          </p:nvPr>
        </p:nvSpPr>
        <p:spPr>
          <a:prstGeom prst="rect">
            <a:avLst/>
          </a:prstGeom>
        </p:spPr>
        <p:txBody>
          <a:bodyPr/>
          <a:lstStyle/>
          <a:p>
            <a:pPr/>
            <a:r>
              <a:t>Titolo Testo</a:t>
            </a:r>
          </a:p>
        </p:txBody>
      </p:sp>
      <p:sp>
        <p:nvSpPr>
          <p:cNvPr id="83"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ternal Slide - 1 Column Text">
    <p:spTree>
      <p:nvGrpSpPr>
        <p:cNvPr id="1" name=""/>
        <p:cNvGrpSpPr/>
        <p:nvPr/>
      </p:nvGrpSpPr>
      <p:grpSpPr>
        <a:xfrm>
          <a:off x="0" y="0"/>
          <a:ext cx="0" cy="0"/>
          <a:chOff x="0" y="0"/>
          <a:chExt cx="0" cy="0"/>
        </a:xfrm>
      </p:grpSpPr>
      <p:sp>
        <p:nvSpPr>
          <p:cNvPr id="90" name="Corpo livello uno…"/>
          <p:cNvSpPr txBox="1"/>
          <p:nvPr>
            <p:ph type="body" sz="half" idx="1"/>
          </p:nvPr>
        </p:nvSpPr>
        <p:spPr>
          <a:prstGeom prst="rect">
            <a:avLst/>
          </a:prstGeom>
        </p:spPr>
        <p:txBody>
          <a:bodyPr/>
          <a:lstStyle/>
          <a:p>
            <a:pPr/>
            <a:r>
              <a:t>Corpo livello uno</a:t>
            </a:r>
          </a:p>
          <a:p>
            <a:pPr lvl="1"/>
            <a:r>
              <a:t>Corpo livello due</a:t>
            </a:r>
          </a:p>
          <a:p>
            <a:pPr lvl="2"/>
            <a:r>
              <a:t>Corpo livello tre</a:t>
            </a:r>
          </a:p>
          <a:p>
            <a:pPr lvl="3"/>
            <a:r>
              <a:t>Corpo livello quattro</a:t>
            </a:r>
          </a:p>
          <a:p>
            <a:pPr lvl="4"/>
            <a:r>
              <a:t>Corpo livello cinque</a:t>
            </a:r>
          </a:p>
        </p:txBody>
      </p:sp>
      <p:sp>
        <p:nvSpPr>
          <p:cNvPr id="91" name="Titolo Testo"/>
          <p:cNvSpPr txBox="1"/>
          <p:nvPr>
            <p:ph type="title"/>
          </p:nvPr>
        </p:nvSpPr>
        <p:spPr>
          <a:prstGeom prst="rect">
            <a:avLst/>
          </a:prstGeom>
        </p:spPr>
        <p:txBody>
          <a:bodyPr/>
          <a:lstStyle/>
          <a:p>
            <a:pPr/>
            <a:r>
              <a:t>Titolo Testo</a:t>
            </a:r>
          </a:p>
        </p:txBody>
      </p:sp>
      <p:sp>
        <p:nvSpPr>
          <p:cNvPr id="92" name="Numero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Google Shape;55;p9"/>
          <p:cNvSpPr/>
          <p:nvPr/>
        </p:nvSpPr>
        <p:spPr>
          <a:xfrm>
            <a:off x="-1" y="1026033"/>
            <a:ext cx="9144001" cy="1"/>
          </a:xfrm>
          <a:prstGeom prst="line">
            <a:avLst/>
          </a:prstGeom>
          <a:ln w="19050">
            <a:solidFill>
              <a:srgbClr val="00A197"/>
            </a:solidFill>
          </a:ln>
        </p:spPr>
        <p:txBody>
          <a:bodyPr lIns="45718" tIns="45718" rIns="45718" bIns="45718"/>
          <a:lstStyle/>
          <a:p>
            <a:pPr/>
          </a:p>
        </p:txBody>
      </p:sp>
      <p:sp>
        <p:nvSpPr>
          <p:cNvPr id="3" name="Google Shape;22;p3"/>
          <p:cNvSpPr/>
          <p:nvPr/>
        </p:nvSpPr>
        <p:spPr>
          <a:xfrm>
            <a:off x="-1" y="6127200"/>
            <a:ext cx="9144001" cy="1"/>
          </a:xfrm>
          <a:prstGeom prst="line">
            <a:avLst/>
          </a:prstGeom>
          <a:ln w="19050">
            <a:solidFill>
              <a:srgbClr val="00A197"/>
            </a:solidFill>
          </a:ln>
        </p:spPr>
        <p:txBody>
          <a:bodyPr lIns="45718" tIns="45718" rIns="45718" bIns="45718"/>
          <a:lstStyle/>
          <a:p>
            <a:pPr/>
          </a:p>
        </p:txBody>
      </p:sp>
      <p:sp>
        <p:nvSpPr>
          <p:cNvPr id="4" name="Corpo livello uno…"/>
          <p:cNvSpPr txBox="1"/>
          <p:nvPr>
            <p:ph type="body" idx="1"/>
          </p:nvPr>
        </p:nvSpPr>
        <p:spPr>
          <a:xfrm>
            <a:off x="269998" y="1260000"/>
            <a:ext cx="8683205" cy="151426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Corpo livello uno</a:t>
            </a:r>
          </a:p>
          <a:p>
            <a:pPr lvl="1"/>
            <a:r>
              <a:t>Corpo livello due</a:t>
            </a:r>
          </a:p>
          <a:p>
            <a:pPr lvl="2"/>
            <a:r>
              <a:t>Corpo livello tre</a:t>
            </a:r>
          </a:p>
          <a:p>
            <a:pPr lvl="3"/>
            <a:r>
              <a:t>Corpo livello quattro</a:t>
            </a:r>
          </a:p>
          <a:p>
            <a:pPr lvl="4"/>
            <a:r>
              <a:t>Corpo livello cinque</a:t>
            </a:r>
          </a:p>
        </p:txBody>
      </p:sp>
      <p:sp>
        <p:nvSpPr>
          <p:cNvPr id="5" name="Titolo Testo"/>
          <p:cNvSpPr txBox="1"/>
          <p:nvPr>
            <p:ph type="title"/>
          </p:nvPr>
        </p:nvSpPr>
        <p:spPr>
          <a:xfrm>
            <a:off x="257351" y="147954"/>
            <a:ext cx="8186423" cy="28610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Titolo Testo</a:t>
            </a:r>
          </a:p>
        </p:txBody>
      </p:sp>
      <p:sp>
        <p:nvSpPr>
          <p:cNvPr id="6" name="Numero diapositiva"/>
          <p:cNvSpPr txBox="1"/>
          <p:nvPr>
            <p:ph type="sldNum" sz="quarter" idx="2"/>
          </p:nvPr>
        </p:nvSpPr>
        <p:spPr>
          <a:xfrm>
            <a:off x="244651" y="6420179"/>
            <a:ext cx="167184" cy="156865"/>
          </a:xfrm>
          <a:prstGeom prst="rect">
            <a:avLst/>
          </a:prstGeom>
          <a:ln w="12700">
            <a:miter lim="400000"/>
          </a:ln>
        </p:spPr>
        <p:txBody>
          <a:bodyPr wrap="none" lIns="0" tIns="0" rIns="0" bIns="0">
            <a:spAutoFit/>
          </a:bodyPr>
          <a:lstStyle>
            <a:lvl1pPr>
              <a:defRPr sz="1200">
                <a:solidFill>
                  <a:srgbClr val="00A197"/>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1pPr>
      <a:lvl2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b="1" baseline="0" cap="none" i="0" spc="0" strike="noStrike" sz="2200" u="none">
          <a:solidFill>
            <a:srgbClr val="000000"/>
          </a:solidFill>
          <a:uFillTx/>
          <a:latin typeface="Calibri"/>
          <a:ea typeface="Calibri"/>
          <a:cs typeface="Calibri"/>
          <a:sym typeface="Calibri"/>
        </a:defRPr>
      </a:lvl9pPr>
    </p:titleStyle>
    <p:bodyStyle>
      <a:lvl1pPr marL="457200" marR="0" indent="-304800" algn="l" defTabSz="914400" rtl="0" latinLnBrk="0">
        <a:lnSpc>
          <a:spcPct val="100000"/>
        </a:lnSpc>
        <a:spcBef>
          <a:spcPts val="200"/>
        </a:spcBef>
        <a:spcAft>
          <a:spcPts val="0"/>
        </a:spcAft>
        <a:buClr>
          <a:srgbClr val="E1061C"/>
        </a:buClr>
        <a:buSzPts val="1200"/>
        <a:buFont typeface="Arial"/>
        <a:buChar char="•"/>
        <a:tabLst/>
        <a:defRPr b="0" baseline="0" cap="none" i="0" spc="0" strike="noStrike" sz="1200" u="none">
          <a:solidFill>
            <a:srgbClr val="000000"/>
          </a:solidFill>
          <a:uFillTx/>
          <a:latin typeface="+mj-lt"/>
          <a:ea typeface="+mj-ea"/>
          <a:cs typeface="+mj-cs"/>
          <a:sym typeface="Arial"/>
        </a:defRPr>
      </a:lvl1pPr>
      <a:lvl2pPr marL="800100" marR="0" indent="-228600" algn="l" defTabSz="914400" rtl="0" latinLnBrk="0">
        <a:lnSpc>
          <a:spcPct val="100000"/>
        </a:lnSpc>
        <a:spcBef>
          <a:spcPts val="200"/>
        </a:spcBef>
        <a:spcAft>
          <a:spcPts val="0"/>
        </a:spcAft>
        <a:buClr>
          <a:srgbClr val="E1061C"/>
        </a:buClr>
        <a:buSzPts val="1200"/>
        <a:buFont typeface="Arial"/>
        <a:buChar char="•"/>
        <a:tabLst/>
        <a:defRPr b="0" baseline="0" cap="none" i="0" spc="0" strike="noStrike" sz="1200" u="none">
          <a:solidFill>
            <a:srgbClr val="000000"/>
          </a:solidFill>
          <a:uFillTx/>
          <a:latin typeface="+mj-lt"/>
          <a:ea typeface="+mj-ea"/>
          <a:cs typeface="+mj-cs"/>
          <a:sym typeface="Arial"/>
        </a:defRPr>
      </a:lvl2pPr>
      <a:lvl3pPr marL="1257300" marR="0" indent="-228600" algn="l" defTabSz="914400" rtl="0" latinLnBrk="0">
        <a:lnSpc>
          <a:spcPct val="100000"/>
        </a:lnSpc>
        <a:spcBef>
          <a:spcPts val="200"/>
        </a:spcBef>
        <a:spcAft>
          <a:spcPts val="0"/>
        </a:spcAft>
        <a:buClr>
          <a:srgbClr val="E1061C"/>
        </a:buClr>
        <a:buSzPts val="1200"/>
        <a:buFont typeface="Arial"/>
        <a:buChar char="•"/>
        <a:tabLst/>
        <a:defRPr b="0" baseline="0" cap="none" i="0" spc="0" strike="noStrike" sz="1200" u="none">
          <a:solidFill>
            <a:srgbClr val="000000"/>
          </a:solidFill>
          <a:uFillTx/>
          <a:latin typeface="+mj-lt"/>
          <a:ea typeface="+mj-ea"/>
          <a:cs typeface="+mj-cs"/>
          <a:sym typeface="Arial"/>
        </a:defRPr>
      </a:lvl3pPr>
      <a:lvl4pPr marL="1714500" marR="0" indent="-228600" algn="l" defTabSz="914400" rtl="0" latinLnBrk="0">
        <a:lnSpc>
          <a:spcPct val="100000"/>
        </a:lnSpc>
        <a:spcBef>
          <a:spcPts val="200"/>
        </a:spcBef>
        <a:spcAft>
          <a:spcPts val="0"/>
        </a:spcAft>
        <a:buClr>
          <a:srgbClr val="E1061C"/>
        </a:buClr>
        <a:buSzPts val="1200"/>
        <a:buFont typeface="Arial"/>
        <a:buChar char="•"/>
        <a:tabLst/>
        <a:defRPr b="0" baseline="0" cap="none" i="0" spc="0" strike="noStrike" sz="1200" u="none">
          <a:solidFill>
            <a:srgbClr val="000000"/>
          </a:solidFill>
          <a:uFillTx/>
          <a:latin typeface="+mj-lt"/>
          <a:ea typeface="+mj-ea"/>
          <a:cs typeface="+mj-cs"/>
          <a:sym typeface="Arial"/>
        </a:defRPr>
      </a:lvl4pPr>
      <a:lvl5pPr marL="2171700" marR="0" indent="-228600" algn="l" defTabSz="914400" rtl="0" latinLnBrk="0">
        <a:lnSpc>
          <a:spcPct val="100000"/>
        </a:lnSpc>
        <a:spcBef>
          <a:spcPts val="200"/>
        </a:spcBef>
        <a:spcAft>
          <a:spcPts val="0"/>
        </a:spcAft>
        <a:buClr>
          <a:srgbClr val="E1061C"/>
        </a:buClr>
        <a:buSzPts val="1200"/>
        <a:buFont typeface="Arial"/>
        <a:buChar char="•"/>
        <a:tabLst/>
        <a:defRPr b="0" baseline="0" cap="none" i="0" spc="0" strike="noStrike" sz="1200" u="none">
          <a:solidFill>
            <a:srgbClr val="000000"/>
          </a:solidFill>
          <a:uFillTx/>
          <a:latin typeface="+mj-lt"/>
          <a:ea typeface="+mj-ea"/>
          <a:cs typeface="+mj-cs"/>
          <a:sym typeface="Arial"/>
        </a:defRPr>
      </a:lvl5pPr>
      <a:lvl6pPr marL="0" marR="0" indent="0" algn="l" defTabSz="914400" rtl="0" latinLnBrk="0">
        <a:lnSpc>
          <a:spcPct val="100000"/>
        </a:lnSpc>
        <a:spcBef>
          <a:spcPts val="200"/>
        </a:spcBef>
        <a:spcAft>
          <a:spcPts val="0"/>
        </a:spcAft>
        <a:buClr>
          <a:srgbClr val="E1061C"/>
        </a:buClr>
        <a:buSzTx/>
        <a:buFont typeface="Arial"/>
        <a:buNone/>
        <a:tabLst/>
        <a:defRPr b="0" baseline="0" cap="none" i="0" spc="0" strike="noStrike" sz="1200" u="none">
          <a:solidFill>
            <a:srgbClr val="000000"/>
          </a:solidFill>
          <a:uFillTx/>
          <a:latin typeface="+mj-lt"/>
          <a:ea typeface="+mj-ea"/>
          <a:cs typeface="+mj-cs"/>
          <a:sym typeface="Arial"/>
        </a:defRPr>
      </a:lvl6pPr>
      <a:lvl7pPr marL="0" marR="0" indent="0" algn="l" defTabSz="914400" rtl="0" latinLnBrk="0">
        <a:lnSpc>
          <a:spcPct val="100000"/>
        </a:lnSpc>
        <a:spcBef>
          <a:spcPts val="200"/>
        </a:spcBef>
        <a:spcAft>
          <a:spcPts val="0"/>
        </a:spcAft>
        <a:buClr>
          <a:srgbClr val="E1061C"/>
        </a:buClr>
        <a:buSzTx/>
        <a:buFont typeface="Arial"/>
        <a:buNone/>
        <a:tabLst/>
        <a:defRPr b="0" baseline="0" cap="none" i="0" spc="0" strike="noStrike" sz="1200" u="none">
          <a:solidFill>
            <a:srgbClr val="000000"/>
          </a:solidFill>
          <a:uFillTx/>
          <a:latin typeface="+mj-lt"/>
          <a:ea typeface="+mj-ea"/>
          <a:cs typeface="+mj-cs"/>
          <a:sym typeface="Arial"/>
        </a:defRPr>
      </a:lvl7pPr>
      <a:lvl8pPr marL="0" marR="0" indent="0" algn="l" defTabSz="914400" rtl="0" latinLnBrk="0">
        <a:lnSpc>
          <a:spcPct val="100000"/>
        </a:lnSpc>
        <a:spcBef>
          <a:spcPts val="200"/>
        </a:spcBef>
        <a:spcAft>
          <a:spcPts val="0"/>
        </a:spcAft>
        <a:buClr>
          <a:srgbClr val="E1061C"/>
        </a:buClr>
        <a:buSzTx/>
        <a:buFont typeface="Arial"/>
        <a:buNone/>
        <a:tabLst/>
        <a:defRPr b="0" baseline="0" cap="none" i="0" spc="0" strike="noStrike" sz="1200" u="none">
          <a:solidFill>
            <a:srgbClr val="000000"/>
          </a:solidFill>
          <a:uFillTx/>
          <a:latin typeface="+mj-lt"/>
          <a:ea typeface="+mj-ea"/>
          <a:cs typeface="+mj-cs"/>
          <a:sym typeface="Arial"/>
        </a:defRPr>
      </a:lvl8pPr>
      <a:lvl9pPr marL="0" marR="0" indent="0" algn="l" defTabSz="914400" rtl="0" latinLnBrk="0">
        <a:lnSpc>
          <a:spcPct val="100000"/>
        </a:lnSpc>
        <a:spcBef>
          <a:spcPts val="200"/>
        </a:spcBef>
        <a:spcAft>
          <a:spcPts val="0"/>
        </a:spcAft>
        <a:buClr>
          <a:srgbClr val="E1061C"/>
        </a:buClr>
        <a:buSzTx/>
        <a:buFont typeface="Arial"/>
        <a:buNone/>
        <a:tabLst/>
        <a:defRPr b="0" baseline="0" cap="none" i="0" spc="0" strike="noStrike" sz="1200" u="none">
          <a:solidFill>
            <a:srgbClr val="000000"/>
          </a:solidFill>
          <a:uFillTx/>
          <a:latin typeface="+mj-lt"/>
          <a:ea typeface="+mj-ea"/>
          <a:cs typeface="+mj-cs"/>
          <a:sym typeface="Arial"/>
        </a:defRPr>
      </a:lvl9pPr>
    </p:bodyStyle>
    <p:otherStyle>
      <a:lvl1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l"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jpeg"/><Relationship Id="rId3" Type="http://schemas.openxmlformats.org/officeDocument/2006/relationships/hyperlink" Target="https://economiapertutti.bancaditalia.it/infografiche/risparmiare/" TargetMode="External"/><Relationship Id="rId4"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eg"/><Relationship Id="rId3" Type="http://schemas.openxmlformats.org/officeDocument/2006/relationships/image" Target="../media/image11.png"/><Relationship Id="rId4" Type="http://schemas.openxmlformats.org/officeDocument/2006/relationships/hyperlink" Target="https://economiapertutti.bancaditalia.it/infografiche/risparmiare/"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hyperlink" Target="https://economiapertutti.bancaditalia.it/infografiche/risparmiare/" TargetMode="External"/><Relationship Id="rId4" Type="http://schemas.openxmlformats.org/officeDocument/2006/relationships/image" Target="../media/image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youtube.com/watch?v=UrBkAhfaEUQ" TargetMode="Externa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unigens.it/" TargetMode="External"/><Relationship Id="rId3"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hyperlink" Target="https://www.treccani.it/enciclopedia/sostenibilita"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9.png"/><Relationship Id="rId4" Type="http://schemas.openxmlformats.org/officeDocument/2006/relationships/hyperlink" Target="https://it.wikipedia.org/wiki/Sviluppo_sostenibile#Le_tre_componenti_della_sostenibilit&#224;"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svis.it/goal-e-target-obiettivi-e-traguardi-per-il-2030/" TargetMode="External"/><Relationship Id="rId3" Type="http://schemas.openxmlformats.org/officeDocument/2006/relationships/image" Target="../media/image1.jpeg"/><Relationship Id="rId4" Type="http://schemas.openxmlformats.org/officeDocument/2006/relationships/hyperlink" Target="https://asvis.it/l-agenda-2030-dell-onu-per-lo-sviluppo-sostenibile/" TargetMode="Externa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0.png"/><Relationship Id="rId4" Type="http://schemas.openxmlformats.org/officeDocument/2006/relationships/hyperlink" Target="https://asvis.it/l-agenda-2030-dell-onu-per-lo-sviluppo-sostenibile/" TargetMode="Externa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1.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2.png"/><Relationship Id="rId4" Type="http://schemas.openxmlformats.org/officeDocument/2006/relationships/hyperlink" Target="https://asvis.it/l-agenda-2030-dell-onu-per-lo-sviluppo-sostenibile/"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https://asvis.it/public/asvis2/files/Programmi_eventi/170Actions-_3rd_version_.FV__IT_.pdf" TargetMode="External"/><Relationship Id="rId4" Type="http://schemas.openxmlformats.org/officeDocument/2006/relationships/image" Target="../media/image2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www.youtube.com/watch?v=CZpjtliFMGo&amp;t=63s" TargetMode="External"/><Relationship Id="rId3" Type="http://schemas.openxmlformats.org/officeDocument/2006/relationships/image" Target="../media/image1.jpeg"/><Relationship Id="rId4" Type="http://schemas.openxmlformats.org/officeDocument/2006/relationships/video" Target="../media/media3.mp4"/><Relationship Id="rId5" Type="http://schemas.microsoft.com/office/2007/relationships/media" Target="../media/media3.mp4"/><Relationship Id="rId6" Type="http://schemas.openxmlformats.org/officeDocument/2006/relationships/image" Target="../media/image2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s://youtu.be/GNma1uSvvYo" TargetMode="External"/><Relationship Id="rId3" Type="http://schemas.openxmlformats.org/officeDocument/2006/relationships/image" Target="../media/image1.jpeg"/><Relationship Id="rId4" Type="http://schemas.openxmlformats.org/officeDocument/2006/relationships/video" Target="https://www.youtube.com/embed/GNma1uSvvYo?feature=oembed" TargetMode="External"/><Relationship Id="rId5" Type="http://schemas.openxmlformats.org/officeDocument/2006/relationships/image" Target="../media/image2.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jpe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5.png"/><Relationship Id="rId6" Type="http://schemas.openxmlformats.org/officeDocument/2006/relationships/hyperlink" Target="https://www.youtube.com/watch?v=jSTbVnxARYQ"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hyperlink" Target="https://www.bancaditalia.it/pubblicazioni/quaderni-didattici/index.html?com.dotmarketing.htmlpage.language=102"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Google Shape;65;p11" descr="Google Shape;65;p11"/>
          <p:cNvPicPr>
            <a:picLocks noChangeAspect="1"/>
          </p:cNvPicPr>
          <p:nvPr/>
        </p:nvPicPr>
        <p:blipFill>
          <a:blip r:embed="rId2">
            <a:extLst/>
          </a:blip>
          <a:srcRect l="0" t="0" r="32701" b="0"/>
          <a:stretch>
            <a:fillRect/>
          </a:stretch>
        </p:blipFill>
        <p:spPr>
          <a:xfrm>
            <a:off x="-2" y="4045"/>
            <a:ext cx="9144004" cy="4284004"/>
          </a:xfrm>
          <a:prstGeom prst="rect">
            <a:avLst/>
          </a:prstGeom>
          <a:ln w="12700">
            <a:miter lim="400000"/>
          </a:ln>
        </p:spPr>
      </p:pic>
      <p:sp>
        <p:nvSpPr>
          <p:cNvPr id="122" name="Google Shape;66;p11"/>
          <p:cNvSpPr txBox="1"/>
          <p:nvPr>
            <p:ph type="subTitle" sz="quarter" idx="1"/>
          </p:nvPr>
        </p:nvSpPr>
        <p:spPr>
          <a:xfrm>
            <a:off x="387593" y="5295732"/>
            <a:ext cx="5040012" cy="208801"/>
          </a:xfrm>
          <a:prstGeom prst="rect">
            <a:avLst/>
          </a:prstGeom>
        </p:spPr>
        <p:txBody>
          <a:bodyPr/>
          <a:lstStyle>
            <a:lvl1pPr indent="0">
              <a:defRPr sz="1200"/>
            </a:lvl1pPr>
          </a:lstStyle>
          <a:p>
            <a:pPr/>
            <a:r>
              <a:t>lì,…………….</a:t>
            </a:r>
          </a:p>
        </p:txBody>
      </p:sp>
      <p:sp>
        <p:nvSpPr>
          <p:cNvPr id="123" name="Google Shape;68;p11"/>
          <p:cNvSpPr txBox="1"/>
          <p:nvPr>
            <p:ph type="ctrTitle"/>
          </p:nvPr>
        </p:nvSpPr>
        <p:spPr>
          <a:xfrm>
            <a:off x="397800" y="49104"/>
            <a:ext cx="8348400" cy="2203357"/>
          </a:xfrm>
          <a:prstGeom prst="rect">
            <a:avLst/>
          </a:prstGeom>
        </p:spPr>
        <p:txBody>
          <a:bodyPr>
            <a:noAutofit/>
          </a:bodyPr>
          <a:lstStyle/>
          <a:p>
            <a:pPr defTabSz="905255">
              <a:defRPr sz="3300">
                <a:solidFill>
                  <a:srgbClr val="FFFFFF"/>
                </a:solidFill>
              </a:defRPr>
            </a:pPr>
          </a:p>
          <a:p>
            <a:pPr defTabSz="905255">
              <a:defRPr sz="3300">
                <a:solidFill>
                  <a:srgbClr val="FFFFFF"/>
                </a:solidFill>
              </a:defRPr>
            </a:pPr>
            <a:r>
              <a:t>Progetto di Educazione Finanziaria: moneta, risparmio e impatto dei comportamenti</a:t>
            </a:r>
          </a:p>
          <a:p>
            <a:pPr defTabSz="905255">
              <a:defRPr sz="3300">
                <a:solidFill>
                  <a:srgbClr val="FFFFFF"/>
                </a:solidFill>
              </a:defRPr>
            </a:pPr>
          </a:p>
          <a:p>
            <a:pPr defTabSz="905255">
              <a:defRPr b="0" sz="2700">
                <a:solidFill>
                  <a:srgbClr val="FFFFFF"/>
                </a:solidFill>
              </a:defRPr>
            </a:pPr>
          </a:p>
          <a:p>
            <a:pPr defTabSz="905255">
              <a:defRPr b="0" sz="2700">
                <a:solidFill>
                  <a:srgbClr val="FFFFFF"/>
                </a:solidFill>
              </a:defRPr>
            </a:pPr>
            <a:br/>
          </a:p>
        </p:txBody>
      </p:sp>
      <p:pic>
        <p:nvPicPr>
          <p:cNvPr id="124" name="Google Shape;69;p11" descr="Google Shape;69;p11"/>
          <p:cNvPicPr>
            <a:picLocks noChangeAspect="1"/>
          </p:cNvPicPr>
          <p:nvPr/>
        </p:nvPicPr>
        <p:blipFill>
          <a:blip r:embed="rId3">
            <a:extLst/>
          </a:blip>
          <a:stretch>
            <a:fillRect/>
          </a:stretch>
        </p:blipFill>
        <p:spPr>
          <a:xfrm>
            <a:off x="6299999" y="6120000"/>
            <a:ext cx="2463488" cy="360007"/>
          </a:xfrm>
          <a:prstGeom prst="rect">
            <a:avLst/>
          </a:prstGeom>
          <a:ln w="12700">
            <a:miter lim="400000"/>
          </a:ln>
        </p:spPr>
      </p:pic>
      <p:sp>
        <p:nvSpPr>
          <p:cNvPr id="125" name="scuola primaria e secondaria di primo grado"/>
          <p:cNvSpPr txBox="1"/>
          <p:nvPr/>
        </p:nvSpPr>
        <p:spPr>
          <a:xfrm>
            <a:off x="392367" y="1825759"/>
            <a:ext cx="5756220" cy="34017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000">
                <a:solidFill>
                  <a:srgbClr val="FFFFFF"/>
                </a:solidFill>
                <a:latin typeface="Calibri"/>
                <a:ea typeface="Calibri"/>
                <a:cs typeface="Calibri"/>
                <a:sym typeface="Calibri"/>
              </a:defRPr>
            </a:lvl1pPr>
          </a:lstStyle>
          <a:p>
            <a:pPr/>
            <a:r>
              <a:t>Classe 3^ scuola secondaria di primo grado_3^ modulo</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egnaposto testo 1"/>
          <p:cNvSpPr txBox="1"/>
          <p:nvPr>
            <p:ph type="body" idx="1"/>
          </p:nvPr>
        </p:nvSpPr>
        <p:spPr>
          <a:xfrm>
            <a:off x="341165" y="1333053"/>
            <a:ext cx="8652380" cy="4036071"/>
          </a:xfrm>
          <a:prstGeom prst="rect">
            <a:avLst/>
          </a:prstGeom>
        </p:spPr>
        <p:txBody>
          <a:bodyPr/>
          <a:lstStyle/>
          <a:p>
            <a:pPr marL="0" indent="0">
              <a:buSzTx/>
              <a:buNone/>
              <a:defRPr sz="1400">
                <a:latin typeface="Calibri"/>
                <a:ea typeface="Calibri"/>
                <a:cs typeface="Calibri"/>
                <a:sym typeface="Calibri"/>
              </a:defRPr>
            </a:pPr>
            <a:r>
              <a:t>Il </a:t>
            </a:r>
            <a:r>
              <a:rPr b="1"/>
              <a:t>denaro è un bene limitato</a:t>
            </a:r>
            <a:r>
              <a:t> e si può risparmiare esattamente come si fa (si dovrebbe fare) con le risorse naturali necessarie alla sopravvivenza (come l’acqua) o con beni immateriali come il tempo.</a:t>
            </a:r>
          </a:p>
          <a:p>
            <a:pPr marL="0" indent="0">
              <a:buSzTx/>
              <a:buNone/>
              <a:defRPr sz="1400">
                <a:latin typeface="Calibri"/>
                <a:ea typeface="Calibri"/>
                <a:cs typeface="Calibri"/>
                <a:sym typeface="Calibri"/>
              </a:defRPr>
            </a:pPr>
          </a:p>
          <a:p>
            <a:pPr marL="0" indent="0">
              <a:buSzTx/>
              <a:buNone/>
              <a:defRPr sz="1400">
                <a:latin typeface="Calibri"/>
                <a:ea typeface="Calibri"/>
                <a:cs typeface="Calibri"/>
                <a:sym typeface="Calibri"/>
              </a:defRPr>
            </a:pPr>
            <a:r>
              <a:t>Il </a:t>
            </a:r>
            <a:r>
              <a:rPr b="1"/>
              <a:t>risparmio è la parte di reddito non speso per consumi</a:t>
            </a:r>
            <a:r>
              <a:t>, che possiamo </a:t>
            </a:r>
            <a:r>
              <a:rPr b="1"/>
              <a:t>accantonare</a:t>
            </a:r>
            <a:r>
              <a:t> allo scopo di:</a:t>
            </a:r>
          </a:p>
          <a:p>
            <a:pPr marL="0" indent="0">
              <a:buSzTx/>
              <a:buNone/>
              <a:defRPr sz="1400">
                <a:latin typeface="Calibri"/>
                <a:ea typeface="Calibri"/>
                <a:cs typeface="Calibri"/>
                <a:sym typeface="Calibri"/>
              </a:defRPr>
            </a:pPr>
          </a:p>
          <a:p>
            <a:pPr marL="292768" indent="-140367">
              <a:buClrTx/>
              <a:buSzPct val="100000"/>
              <a:buFontTx/>
              <a:defRPr b="1" sz="1400">
                <a:latin typeface="Calibri"/>
                <a:ea typeface="Calibri"/>
                <a:cs typeface="Calibri"/>
                <a:sym typeface="Calibri"/>
              </a:defRPr>
            </a:pPr>
            <a:r>
              <a:t>programmare dei consumi o acquisti futuri</a:t>
            </a:r>
            <a:r>
              <a:rPr b="0"/>
              <a:t>, ad esempio l’acquisto di una nuova auto </a:t>
            </a:r>
          </a:p>
          <a:p>
            <a:pPr marL="292768" indent="-140367">
              <a:buClrTx/>
              <a:buSzPct val="100000"/>
              <a:buFontTx/>
              <a:defRPr b="1" sz="1400">
                <a:latin typeface="Calibri"/>
                <a:ea typeface="Calibri"/>
                <a:cs typeface="Calibri"/>
                <a:sym typeface="Calibri"/>
              </a:defRPr>
            </a:pPr>
            <a:r>
              <a:t>realizzare qualche piccolo o grande sogno</a:t>
            </a:r>
            <a:r>
              <a:rPr b="0"/>
              <a:t>, ad esempio una particolare vacanza estiva</a:t>
            </a:r>
          </a:p>
          <a:p>
            <a:pPr marL="292768" indent="-140367">
              <a:buClrTx/>
              <a:buSzPct val="100000"/>
              <a:buFontTx/>
              <a:defRPr b="1" sz="1400">
                <a:latin typeface="Calibri"/>
                <a:ea typeface="Calibri"/>
                <a:cs typeface="Calibri"/>
                <a:sym typeface="Calibri"/>
              </a:defRPr>
            </a:pPr>
            <a:r>
              <a:t>costituire un “cuscinetto“ in caso di imprevisti</a:t>
            </a:r>
            <a:r>
              <a:rPr b="0"/>
              <a:t>, ad esempio una spesa non attesa come l’acquisto di un nuovo frigorifero</a:t>
            </a:r>
          </a:p>
          <a:p>
            <a:pPr marL="0" indent="0">
              <a:buSzTx/>
              <a:buNone/>
              <a:defRPr sz="1400">
                <a:latin typeface="Calibri"/>
                <a:ea typeface="Calibri"/>
                <a:cs typeface="Calibri"/>
                <a:sym typeface="Calibri"/>
              </a:defRPr>
            </a:pPr>
          </a:p>
          <a:p>
            <a:pPr marL="0" indent="0">
              <a:buSzTx/>
              <a:buNone/>
              <a:defRPr sz="1400">
                <a:latin typeface="Calibri"/>
                <a:ea typeface="Calibri"/>
                <a:cs typeface="Calibri"/>
                <a:sym typeface="Calibri"/>
              </a:defRPr>
            </a:pPr>
            <a:r>
              <a:t>Il risparmio può essere fatto dal singolo o dalla famiglia, ma è preferibile che tutti, in famiglia, concorriamo al risparmio.</a:t>
            </a:r>
          </a:p>
          <a:p>
            <a:pPr marL="0" indent="0">
              <a:buSzTx/>
              <a:buNone/>
              <a:defRPr sz="1400">
                <a:latin typeface="Calibri"/>
                <a:ea typeface="Calibri"/>
                <a:cs typeface="Calibri"/>
                <a:sym typeface="Calibri"/>
              </a:defRPr>
            </a:pPr>
          </a:p>
          <a:p>
            <a:pPr marL="0" indent="0">
              <a:buSzTx/>
              <a:buNone/>
              <a:defRPr sz="1400">
                <a:latin typeface="Calibri"/>
                <a:ea typeface="Calibri"/>
                <a:cs typeface="Calibri"/>
                <a:sym typeface="Calibri"/>
              </a:defRPr>
            </a:pPr>
            <a:r>
              <a:t>L’importanza del risparmio è riconosciuta anche anche dalla </a:t>
            </a:r>
            <a:r>
              <a:rPr b="1"/>
              <a:t>Costituzione Italiana</a:t>
            </a:r>
            <a:r>
              <a:t>, il cui </a:t>
            </a:r>
            <a:r>
              <a:rPr b="1"/>
              <a:t>art. 47</a:t>
            </a:r>
            <a:r>
              <a:t> inizia affermando che:</a:t>
            </a:r>
          </a:p>
          <a:p>
            <a:pPr marL="0" indent="0">
              <a:buSzTx/>
              <a:buNone/>
              <a:defRPr i="1" sz="1400">
                <a:latin typeface="Calibri"/>
                <a:ea typeface="Calibri"/>
                <a:cs typeface="Calibri"/>
                <a:sym typeface="Calibri"/>
              </a:defRPr>
            </a:pPr>
            <a:r>
              <a:t>“</a:t>
            </a:r>
            <a:r>
              <a:rPr b="1"/>
              <a:t>La Repubblica incoraggia e tutela il risparmio in tutte le sue forme; …..”</a:t>
            </a:r>
          </a:p>
        </p:txBody>
      </p:sp>
      <p:sp>
        <p:nvSpPr>
          <p:cNvPr id="173" name="Titolo 2"/>
          <p:cNvSpPr txBox="1"/>
          <p:nvPr>
            <p:ph type="title"/>
          </p:nvPr>
        </p:nvSpPr>
        <p:spPr>
          <a:xfrm>
            <a:off x="339717" y="486431"/>
            <a:ext cx="8015194" cy="432443"/>
          </a:xfrm>
          <a:prstGeom prst="rect">
            <a:avLst/>
          </a:prstGeom>
        </p:spPr>
        <p:txBody>
          <a:bodyPr/>
          <a:lstStyle>
            <a:lvl1pPr>
              <a:defRPr sz="2400"/>
            </a:lvl1pPr>
          </a:lstStyle>
          <a:p>
            <a:pPr/>
            <a:r>
              <a:t>Risparmio di denaro</a:t>
            </a:r>
          </a:p>
        </p:txBody>
      </p:sp>
      <p:sp>
        <p:nvSpPr>
          <p:cNvPr id="174"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5" name="Google Shape;84;p13" descr="Google Shape;84;p13"/>
          <p:cNvPicPr>
            <a:picLocks noChangeAspect="1"/>
          </p:cNvPicPr>
          <p:nvPr/>
        </p:nvPicPr>
        <p:blipFill>
          <a:blip r:embed="rId3">
            <a:extLst/>
          </a:blip>
          <a:stretch>
            <a:fillRect/>
          </a:stretch>
        </p:blipFill>
        <p:spPr>
          <a:xfrm>
            <a:off x="4113069" y="6417612"/>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egnaposto testo 1"/>
          <p:cNvSpPr txBox="1"/>
          <p:nvPr>
            <p:ph type="body" idx="1"/>
          </p:nvPr>
        </p:nvSpPr>
        <p:spPr>
          <a:xfrm>
            <a:off x="269999" y="1150721"/>
            <a:ext cx="8683202" cy="4683501"/>
          </a:xfrm>
          <a:prstGeom prst="rect">
            <a:avLst/>
          </a:prstGeom>
        </p:spPr>
        <p:txBody>
          <a:bodyPr/>
          <a:lstStyle/>
          <a:p>
            <a:pPr marL="0" indent="0">
              <a:buSzTx/>
              <a:buNone/>
              <a:defRPr sz="1400">
                <a:latin typeface="Calibri"/>
                <a:ea typeface="Calibri"/>
                <a:cs typeface="Calibri"/>
                <a:sym typeface="Calibri"/>
              </a:defRPr>
            </a:pPr>
            <a:r>
              <a:t>Si risparmia </a:t>
            </a:r>
            <a:r>
              <a:rPr b="1"/>
              <a:t>mettendo da parte</a:t>
            </a:r>
            <a:r>
              <a:t>, anche piccole somme di danaro.</a:t>
            </a:r>
          </a:p>
          <a:p>
            <a:pPr marL="0" indent="0">
              <a:buSzTx/>
              <a:buNone/>
              <a:defRPr i="1" sz="1400">
                <a:latin typeface="Calibri"/>
                <a:ea typeface="Calibri"/>
                <a:cs typeface="Calibri"/>
                <a:sym typeface="Calibri"/>
              </a:defRPr>
            </a:pPr>
            <a:r>
              <a:t>Ad esempio, se mettiamo da parte 10 centesimi al giorno, in un mese avrai 3 euro ed in un anno 36 euro.</a:t>
            </a:r>
          </a:p>
          <a:p>
            <a:pPr marL="0" indent="0">
              <a:buSzTx/>
              <a:buNone/>
              <a:defRPr sz="1400">
                <a:latin typeface="Calibri"/>
                <a:ea typeface="Calibri"/>
                <a:cs typeface="Calibri"/>
                <a:sym typeface="Calibri"/>
              </a:defRPr>
            </a:pPr>
          </a:p>
          <a:p>
            <a:pPr marL="0" indent="0">
              <a:buSzTx/>
              <a:buNone/>
              <a:defRPr sz="1400"/>
            </a:pPr>
          </a:p>
          <a:p>
            <a:pPr>
              <a:buSzPts val="1400"/>
              <a:defRPr sz="1400"/>
            </a:pPr>
          </a:p>
          <a:p>
            <a:pPr>
              <a:buSzPts val="1400"/>
              <a:defRPr sz="1400"/>
            </a:pPr>
          </a:p>
          <a:p>
            <a:pPr marL="0" indent="0">
              <a:buSzTx/>
              <a:buNone/>
              <a:defRPr sz="1400"/>
            </a:pPr>
          </a:p>
          <a:p>
            <a:pPr marL="0" indent="0">
              <a:buSzTx/>
              <a:buNone/>
              <a:defRPr sz="1400"/>
            </a:pPr>
          </a:p>
          <a:p>
            <a:pPr marL="0" indent="0">
              <a:buSzTx/>
              <a:buNone/>
              <a:defRPr sz="1400"/>
            </a:pPr>
          </a:p>
          <a:p>
            <a:pPr marL="0" indent="0" algn="just">
              <a:buSzTx/>
              <a:buNone/>
              <a:defRPr sz="1400">
                <a:latin typeface="Calibri"/>
                <a:ea typeface="Calibri"/>
                <a:cs typeface="Calibri"/>
                <a:sym typeface="Calibri"/>
              </a:defRPr>
            </a:pPr>
          </a:p>
          <a:p>
            <a:pPr marL="0" indent="0" algn="just">
              <a:buSzTx/>
              <a:buNone/>
              <a:defRPr sz="600">
                <a:latin typeface="Calibri"/>
                <a:ea typeface="Calibri"/>
                <a:cs typeface="Calibri"/>
                <a:sym typeface="Calibri"/>
              </a:defRPr>
            </a:pPr>
          </a:p>
          <a:p>
            <a:pPr marL="0" indent="0" algn="just">
              <a:buSzTx/>
              <a:buNone/>
              <a:defRPr sz="1400">
                <a:latin typeface="Calibri"/>
                <a:ea typeface="Calibri"/>
                <a:cs typeface="Calibri"/>
                <a:sym typeface="Calibri"/>
              </a:defRPr>
            </a:pPr>
            <a:r>
              <a:t>E’ </a:t>
            </a:r>
            <a:r>
              <a:rPr b="1"/>
              <a:t>meglio un uovo oggi o una gallina domani</a:t>
            </a:r>
            <a:r>
              <a:t>? </a:t>
            </a:r>
          </a:p>
          <a:p>
            <a:pPr marL="0" indent="0" algn="just">
              <a:buSzTx/>
              <a:buNone/>
              <a:defRPr sz="1400">
                <a:latin typeface="Calibri"/>
                <a:ea typeface="Calibri"/>
                <a:cs typeface="Calibri"/>
                <a:sym typeface="Calibri"/>
              </a:defRPr>
            </a:pPr>
            <a:r>
              <a:t>Nel nostro caso “</a:t>
            </a:r>
            <a:r>
              <a:rPr b="1"/>
              <a:t>l’uovo oggi</a:t>
            </a:r>
            <a:r>
              <a:t>” realizza un desiderio immediato e </a:t>
            </a:r>
            <a:r>
              <a:rPr b="1"/>
              <a:t>dà subito una piccola soddisfazione.</a:t>
            </a:r>
          </a:p>
          <a:p>
            <a:pPr marL="0" indent="0" algn="just">
              <a:buSzTx/>
              <a:buNone/>
              <a:defRPr b="1" sz="1400">
                <a:latin typeface="Calibri"/>
                <a:ea typeface="Calibri"/>
                <a:cs typeface="Calibri"/>
                <a:sym typeface="Calibri"/>
              </a:defRPr>
            </a:pPr>
            <a:r>
              <a:t>Se invece abbiamo desideri più grandi</a:t>
            </a:r>
            <a:r>
              <a:rPr b="0"/>
              <a:t> e ambizioni maggiori – </a:t>
            </a:r>
            <a:r>
              <a:t>la “gallina”</a:t>
            </a:r>
            <a:r>
              <a:rPr b="0"/>
              <a:t> – </a:t>
            </a:r>
            <a:r>
              <a:t>dobbiamo trovare il modo di far crescere anche i soldi, attraverso il risparmio.</a:t>
            </a:r>
          </a:p>
        </p:txBody>
      </p:sp>
      <p:sp>
        <p:nvSpPr>
          <p:cNvPr id="180" name="Titolo 2"/>
          <p:cNvSpPr txBox="1"/>
          <p:nvPr>
            <p:ph type="title"/>
          </p:nvPr>
        </p:nvSpPr>
        <p:spPr>
          <a:xfrm>
            <a:off x="248674" y="325400"/>
            <a:ext cx="8195100" cy="373663"/>
          </a:xfrm>
          <a:prstGeom prst="rect">
            <a:avLst/>
          </a:prstGeom>
        </p:spPr>
        <p:txBody>
          <a:bodyPr/>
          <a:lstStyle>
            <a:lvl1pPr>
              <a:spcBef>
                <a:spcPts val="200"/>
              </a:spcBef>
              <a:defRPr sz="2400"/>
            </a:lvl1pPr>
          </a:lstStyle>
          <a:p>
            <a:pPr/>
            <a:r>
              <a:t>Come si risparmia?</a:t>
            </a:r>
          </a:p>
        </p:txBody>
      </p:sp>
      <p:pic>
        <p:nvPicPr>
          <p:cNvPr id="181" name="Immagine 3" descr="Immagine 3"/>
          <p:cNvPicPr>
            <a:picLocks noChangeAspect="1"/>
          </p:cNvPicPr>
          <p:nvPr/>
        </p:nvPicPr>
        <p:blipFill>
          <a:blip r:embed="rId2">
            <a:extLst/>
          </a:blip>
          <a:stretch>
            <a:fillRect/>
          </a:stretch>
        </p:blipFill>
        <p:spPr>
          <a:xfrm>
            <a:off x="5296203" y="4378056"/>
            <a:ext cx="2419841" cy="1681150"/>
          </a:xfrm>
          <a:prstGeom prst="rect">
            <a:avLst/>
          </a:prstGeom>
          <a:ln w="12700">
            <a:miter lim="400000"/>
          </a:ln>
        </p:spPr>
      </p:pic>
      <p:pic>
        <p:nvPicPr>
          <p:cNvPr id="182" name="Immagine 5" descr="Immagine 5"/>
          <p:cNvPicPr>
            <a:picLocks noChangeAspect="1"/>
          </p:cNvPicPr>
          <p:nvPr/>
        </p:nvPicPr>
        <p:blipFill>
          <a:blip r:embed="rId3">
            <a:extLst/>
          </a:blip>
          <a:stretch>
            <a:fillRect/>
          </a:stretch>
        </p:blipFill>
        <p:spPr>
          <a:xfrm>
            <a:off x="470743" y="1811178"/>
            <a:ext cx="3094896" cy="1558374"/>
          </a:xfrm>
          <a:prstGeom prst="rect">
            <a:avLst/>
          </a:prstGeom>
          <a:ln w="12700">
            <a:miter lim="400000"/>
          </a:ln>
        </p:spPr>
      </p:pic>
      <p:sp>
        <p:nvSpPr>
          <p:cNvPr id="183"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4" name="Google Shape;84;p13" descr="Google Shape;84;p13"/>
          <p:cNvPicPr>
            <a:picLocks noChangeAspect="1"/>
          </p:cNvPicPr>
          <p:nvPr/>
        </p:nvPicPr>
        <p:blipFill>
          <a:blip r:embed="rId4">
            <a:extLst/>
          </a:blip>
          <a:stretch>
            <a:fillRect/>
          </a:stretch>
        </p:blipFill>
        <p:spPr>
          <a:xfrm>
            <a:off x="4057313"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itolo 2"/>
          <p:cNvSpPr txBox="1"/>
          <p:nvPr>
            <p:ph type="title"/>
          </p:nvPr>
        </p:nvSpPr>
        <p:spPr>
          <a:xfrm>
            <a:off x="435249" y="325400"/>
            <a:ext cx="8008526" cy="373663"/>
          </a:xfrm>
          <a:prstGeom prst="rect">
            <a:avLst/>
          </a:prstGeom>
        </p:spPr>
        <p:txBody>
          <a:bodyPr/>
          <a:lstStyle>
            <a:lvl1pPr indent="150876" defTabSz="905255">
              <a:spcBef>
                <a:spcPts val="100"/>
              </a:spcBef>
              <a:defRPr sz="2376"/>
            </a:lvl1pPr>
          </a:lstStyle>
          <a:p>
            <a:pPr/>
            <a:r>
              <a:t>Gli italiani e il risparmio                                                                 1/2</a:t>
            </a:r>
          </a:p>
        </p:txBody>
      </p:sp>
      <p:sp>
        <p:nvSpPr>
          <p:cNvPr id="187"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8" name="Google Shape;84;p13" descr="Google Shape;84;p13"/>
          <p:cNvPicPr>
            <a:picLocks noChangeAspect="1"/>
          </p:cNvPicPr>
          <p:nvPr/>
        </p:nvPicPr>
        <p:blipFill>
          <a:blip r:embed="rId2">
            <a:extLst/>
          </a:blip>
          <a:stretch>
            <a:fillRect/>
          </a:stretch>
        </p:blipFill>
        <p:spPr>
          <a:xfrm>
            <a:off x="4017714" y="6417609"/>
            <a:ext cx="1108573" cy="162006"/>
          </a:xfrm>
          <a:prstGeom prst="rect">
            <a:avLst/>
          </a:prstGeom>
          <a:ln w="12700">
            <a:miter lim="400000"/>
          </a:ln>
        </p:spPr>
      </p:pic>
      <p:sp>
        <p:nvSpPr>
          <p:cNvPr id="189" name="Immagine tratta dal sito della Banca d’Italia all’indirizzo…"/>
          <p:cNvSpPr txBox="1"/>
          <p:nvPr/>
        </p:nvSpPr>
        <p:spPr>
          <a:xfrm>
            <a:off x="5851326" y="5133320"/>
            <a:ext cx="3210572" cy="55870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000">
                <a:latin typeface="Calibri"/>
                <a:ea typeface="Calibri"/>
                <a:cs typeface="Calibri"/>
                <a:sym typeface="Calibri"/>
              </a:defRPr>
            </a:pPr>
            <a:r>
              <a:t>Immagine tratta dal sito della Banca d’Italia all’indirizzo</a:t>
            </a:r>
          </a:p>
          <a:p>
            <a:pPr>
              <a:defRPr sz="1000" u="sng">
                <a:solidFill>
                  <a:srgbClr val="0000FF"/>
                </a:solidFill>
                <a:uFill>
                  <a:solidFill>
                    <a:srgbClr val="0000FF"/>
                  </a:solidFill>
                </a:uFill>
                <a:latin typeface="Calibri"/>
                <a:ea typeface="Calibri"/>
                <a:cs typeface="Calibri"/>
                <a:sym typeface="Calibri"/>
              </a:defRPr>
            </a:pPr>
            <a:r>
              <a:rPr>
                <a:hlinkClick r:id="rId3" invalidUrl="" action="" tgtFrame="" tooltip="" history="1" highlightClick="0" endSnd="0"/>
              </a:rPr>
              <a:t>https://economiapertutti.bancaditalia.it/infografiche/risparmiare/</a:t>
            </a:r>
          </a:p>
        </p:txBody>
      </p:sp>
      <p:pic>
        <p:nvPicPr>
          <p:cNvPr id="190" name="Screenshot 2023-10-16 alle 11.54.13.png" descr="Screenshot 2023-10-16 alle 11.54.13.png"/>
          <p:cNvPicPr>
            <a:picLocks noChangeAspect="1"/>
          </p:cNvPicPr>
          <p:nvPr/>
        </p:nvPicPr>
        <p:blipFill>
          <a:blip r:embed="rId4">
            <a:extLst/>
          </a:blip>
          <a:stretch>
            <a:fillRect/>
          </a:stretch>
        </p:blipFill>
        <p:spPr>
          <a:xfrm>
            <a:off x="-173139" y="1103224"/>
            <a:ext cx="6020766" cy="4910229"/>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itolo 2"/>
          <p:cNvSpPr txBox="1"/>
          <p:nvPr>
            <p:ph type="title"/>
          </p:nvPr>
        </p:nvSpPr>
        <p:spPr>
          <a:xfrm>
            <a:off x="435249" y="325400"/>
            <a:ext cx="8008526" cy="373663"/>
          </a:xfrm>
          <a:prstGeom prst="rect">
            <a:avLst/>
          </a:prstGeom>
        </p:spPr>
        <p:txBody>
          <a:bodyPr/>
          <a:lstStyle>
            <a:lvl1pPr indent="152400">
              <a:spcBef>
                <a:spcPts val="200"/>
              </a:spcBef>
              <a:defRPr sz="2400"/>
            </a:lvl1pPr>
          </a:lstStyle>
          <a:p>
            <a:pPr/>
            <a:r>
              <a:t>Gli italiani e il risparmio                                                                2/2</a:t>
            </a:r>
          </a:p>
        </p:txBody>
      </p:sp>
      <p:sp>
        <p:nvSpPr>
          <p:cNvPr id="193"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4" name="Google Shape;84;p13" descr="Google Shape;84;p13"/>
          <p:cNvPicPr>
            <a:picLocks noChangeAspect="1"/>
          </p:cNvPicPr>
          <p:nvPr/>
        </p:nvPicPr>
        <p:blipFill>
          <a:blip r:embed="rId2">
            <a:extLst/>
          </a:blip>
          <a:stretch>
            <a:fillRect/>
          </a:stretch>
        </p:blipFill>
        <p:spPr>
          <a:xfrm>
            <a:off x="4017714" y="6417611"/>
            <a:ext cx="1108573" cy="162006"/>
          </a:xfrm>
          <a:prstGeom prst="rect">
            <a:avLst/>
          </a:prstGeom>
          <a:ln w="12700">
            <a:miter lim="400000"/>
          </a:ln>
        </p:spPr>
      </p:pic>
      <p:pic>
        <p:nvPicPr>
          <p:cNvPr id="195" name="Screenshot 2023-10-16 alle 12.50.18.png" descr="Screenshot 2023-10-16 alle 12.50.18.png"/>
          <p:cNvPicPr>
            <a:picLocks noChangeAspect="1"/>
          </p:cNvPicPr>
          <p:nvPr/>
        </p:nvPicPr>
        <p:blipFill>
          <a:blip r:embed="rId3">
            <a:extLst/>
          </a:blip>
          <a:stretch>
            <a:fillRect/>
          </a:stretch>
        </p:blipFill>
        <p:spPr>
          <a:xfrm>
            <a:off x="-37724" y="1162454"/>
            <a:ext cx="4937529" cy="4791767"/>
          </a:xfrm>
          <a:prstGeom prst="rect">
            <a:avLst/>
          </a:prstGeom>
          <a:ln w="12700">
            <a:miter lim="400000"/>
          </a:ln>
        </p:spPr>
      </p:pic>
      <p:sp>
        <p:nvSpPr>
          <p:cNvPr id="196" name="Immagine tratta dal sito della Banca d’Italia all’indirizzo…"/>
          <p:cNvSpPr txBox="1"/>
          <p:nvPr/>
        </p:nvSpPr>
        <p:spPr>
          <a:xfrm>
            <a:off x="5370460" y="5540928"/>
            <a:ext cx="3513293" cy="39360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000">
                <a:latin typeface="Calibri"/>
                <a:ea typeface="Calibri"/>
                <a:cs typeface="Calibri"/>
                <a:sym typeface="Calibri"/>
              </a:defRPr>
            </a:pPr>
            <a:r>
              <a:t>Immagine tratta dal sito della Banca d’Italia all’indirizzo</a:t>
            </a:r>
          </a:p>
          <a:p>
            <a:pPr>
              <a:defRPr sz="1000" u="sng">
                <a:solidFill>
                  <a:srgbClr val="0000FF"/>
                </a:solidFill>
                <a:uFill>
                  <a:solidFill>
                    <a:srgbClr val="0000FF"/>
                  </a:solidFill>
                </a:uFill>
                <a:latin typeface="Calibri"/>
                <a:ea typeface="Calibri"/>
                <a:cs typeface="Calibri"/>
                <a:sym typeface="Calibri"/>
              </a:defRPr>
            </a:pPr>
            <a:r>
              <a:rPr>
                <a:hlinkClick r:id="rId4" invalidUrl="" action="" tgtFrame="" tooltip="" history="1" highlightClick="0" endSnd="0"/>
              </a:rPr>
              <a:t>https://economiapertutti.bancaditalia.it/infografiche/risparmiare/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egnaposto testo 1"/>
          <p:cNvSpPr txBox="1"/>
          <p:nvPr>
            <p:ph type="body" idx="1"/>
          </p:nvPr>
        </p:nvSpPr>
        <p:spPr>
          <a:xfrm>
            <a:off x="230397" y="1153573"/>
            <a:ext cx="8683206" cy="4846088"/>
          </a:xfrm>
          <a:prstGeom prst="rect">
            <a:avLst/>
          </a:prstGeom>
        </p:spPr>
        <p:txBody>
          <a:bodyPr/>
          <a:lstStyle/>
          <a:p>
            <a:pPr marL="0" indent="0" defTabSz="905255">
              <a:spcBef>
                <a:spcPts val="100"/>
              </a:spcBef>
              <a:buClrTx/>
              <a:buSzTx/>
              <a:buFontTx/>
              <a:buNone/>
              <a:defRPr sz="1584">
                <a:latin typeface="Calibri"/>
                <a:ea typeface="Calibri"/>
                <a:cs typeface="Calibri"/>
                <a:sym typeface="Calibri"/>
              </a:defRPr>
            </a:pPr>
            <a:r>
              <a:rPr b="1"/>
              <a:t>Per poter investire</a:t>
            </a:r>
            <a:r>
              <a:t>, ossia impiegare risorse finanziarie per uno scopo, </a:t>
            </a:r>
            <a:r>
              <a:rPr b="1"/>
              <a:t>è necessario riuscire a risparmiare.</a:t>
            </a:r>
            <a:r>
              <a:t> </a:t>
            </a:r>
          </a:p>
          <a:p>
            <a:pPr marL="0" indent="0" defTabSz="905255">
              <a:spcBef>
                <a:spcPts val="100"/>
              </a:spcBef>
              <a:buClrTx/>
              <a:buSzTx/>
              <a:buFontTx/>
              <a:buNone/>
              <a:defRPr sz="594">
                <a:latin typeface="Calibri"/>
                <a:ea typeface="Calibri"/>
                <a:cs typeface="Calibri"/>
                <a:sym typeface="Calibri"/>
              </a:defRPr>
            </a:pPr>
          </a:p>
          <a:p>
            <a:pPr marL="0" indent="0" defTabSz="905255">
              <a:spcBef>
                <a:spcPts val="100"/>
              </a:spcBef>
              <a:buClrTx/>
              <a:buSzTx/>
              <a:buFontTx/>
              <a:buNone/>
              <a:defRPr sz="1584">
                <a:latin typeface="Calibri"/>
                <a:ea typeface="Calibri"/>
                <a:cs typeface="Calibri"/>
                <a:sym typeface="Calibri"/>
              </a:defRPr>
            </a:pPr>
            <a:r>
              <a:t>Al giorno d’oggi, mettere da parte dei soldi sembra un’impresa impossibile.</a:t>
            </a:r>
          </a:p>
          <a:p>
            <a:pPr marL="0" indent="0" defTabSz="905255">
              <a:spcBef>
                <a:spcPts val="100"/>
              </a:spcBef>
              <a:buClrTx/>
              <a:buSzTx/>
              <a:buFontTx/>
              <a:buNone/>
              <a:defRPr sz="594">
                <a:latin typeface="Calibri"/>
                <a:ea typeface="Calibri"/>
                <a:cs typeface="Calibri"/>
                <a:sym typeface="Calibri"/>
              </a:defRPr>
            </a:pPr>
          </a:p>
          <a:p>
            <a:pPr marL="0" indent="0" defTabSz="905255">
              <a:spcBef>
                <a:spcPts val="100"/>
              </a:spcBef>
              <a:buClrTx/>
              <a:buSzTx/>
              <a:buFontTx/>
              <a:buNone/>
              <a:defRPr sz="1584">
                <a:latin typeface="Calibri"/>
                <a:ea typeface="Calibri"/>
                <a:cs typeface="Calibri"/>
                <a:sym typeface="Calibri"/>
              </a:defRPr>
            </a:pPr>
            <a:r>
              <a:rPr b="1"/>
              <a:t>La prima domanda da porsi, non è tanto come risparmiare il denaro, ma per quale motivo farlo.</a:t>
            </a:r>
            <a:r>
              <a:t> Scegliere per cosa risparmiare è una delle spinte motivazionali più forti per riuscirci. </a:t>
            </a:r>
          </a:p>
          <a:p>
            <a:pPr marL="0" indent="0" defTabSz="905255">
              <a:spcBef>
                <a:spcPts val="100"/>
              </a:spcBef>
              <a:buClrTx/>
              <a:buSzTx/>
              <a:buFontTx/>
              <a:buNone/>
              <a:defRPr sz="594">
                <a:latin typeface="Calibri"/>
                <a:ea typeface="Calibri"/>
                <a:cs typeface="Calibri"/>
                <a:sym typeface="Calibri"/>
              </a:defRPr>
            </a:pPr>
          </a:p>
          <a:p>
            <a:pPr marL="0" indent="0" defTabSz="905255">
              <a:spcBef>
                <a:spcPts val="100"/>
              </a:spcBef>
              <a:buClrTx/>
              <a:buSzTx/>
              <a:buFontTx/>
              <a:buNone/>
              <a:defRPr sz="1584">
                <a:latin typeface="Calibri"/>
                <a:ea typeface="Calibri"/>
                <a:cs typeface="Calibri"/>
                <a:sym typeface="Calibri"/>
              </a:defRPr>
            </a:pPr>
            <a:r>
              <a:t>Uno dei primi e più importanti punti per riuscire a risparmiare è capire se i </a:t>
            </a:r>
            <a:r>
              <a:rPr b="1"/>
              <a:t>propri obiettivi</a:t>
            </a:r>
            <a:r>
              <a:t> siano di </a:t>
            </a:r>
            <a:r>
              <a:rPr b="1"/>
              <a:t>breve o lungo termine</a:t>
            </a:r>
            <a:r>
              <a:t>.</a:t>
            </a:r>
          </a:p>
          <a:p>
            <a:pPr marL="0" indent="0" defTabSz="905255">
              <a:spcBef>
                <a:spcPts val="100"/>
              </a:spcBef>
              <a:buClrTx/>
              <a:buSzTx/>
              <a:buFontTx/>
              <a:buNone/>
              <a:defRPr sz="594">
                <a:latin typeface="Calibri"/>
                <a:ea typeface="Calibri"/>
                <a:cs typeface="Calibri"/>
                <a:sym typeface="Calibri"/>
              </a:defRPr>
            </a:pPr>
          </a:p>
          <a:p>
            <a:pPr marL="0" indent="0" defTabSz="905255">
              <a:spcBef>
                <a:spcPts val="100"/>
              </a:spcBef>
              <a:buClrTx/>
              <a:buSzTx/>
              <a:buFontTx/>
              <a:buNone/>
              <a:defRPr sz="1584">
                <a:latin typeface="Calibri"/>
                <a:ea typeface="Calibri"/>
                <a:cs typeface="Calibri"/>
                <a:sym typeface="Calibri"/>
              </a:defRPr>
            </a:pPr>
            <a:r>
              <a:t>Gli </a:t>
            </a:r>
            <a:r>
              <a:rPr b="1"/>
              <a:t>obiettivi di risparmio nel breve termine</a:t>
            </a:r>
            <a:r>
              <a:t> riguardano </a:t>
            </a:r>
            <a:r>
              <a:rPr b="1"/>
              <a:t>l’acquisto di alcuni beni che abbiano dei prezzi contenuti e che abbiano un orizzonte temporale ridotto</a:t>
            </a:r>
            <a:r>
              <a:t>, come ad esempio l’acquisto di un nuovo smartphone è un obiettivo di risparmio a breve termine.</a:t>
            </a:r>
          </a:p>
          <a:p>
            <a:pPr marL="0" indent="0" defTabSz="905255">
              <a:spcBef>
                <a:spcPts val="100"/>
              </a:spcBef>
              <a:buClrTx/>
              <a:buSzTx/>
              <a:buFontTx/>
              <a:buNone/>
              <a:defRPr sz="594">
                <a:latin typeface="Calibri"/>
                <a:ea typeface="Calibri"/>
                <a:cs typeface="Calibri"/>
                <a:sym typeface="Calibri"/>
              </a:defRPr>
            </a:pPr>
          </a:p>
          <a:p>
            <a:pPr marL="0" indent="0" defTabSz="905255">
              <a:spcBef>
                <a:spcPts val="100"/>
              </a:spcBef>
              <a:buClrTx/>
              <a:buSzTx/>
              <a:buFontTx/>
              <a:buNone/>
              <a:defRPr sz="1584">
                <a:latin typeface="Calibri"/>
                <a:ea typeface="Calibri"/>
                <a:cs typeface="Calibri"/>
                <a:sym typeface="Calibri"/>
              </a:defRPr>
            </a:pPr>
            <a:r>
              <a:t>Gli </a:t>
            </a:r>
            <a:r>
              <a:rPr b="1"/>
              <a:t>obiettivi di risparmio a lungo termine</a:t>
            </a:r>
            <a:r>
              <a:t>, al contrario, sono fissati per i</a:t>
            </a:r>
            <a:r>
              <a:rPr b="1"/>
              <a:t>nvestimenti più rilevanti e che necessitano di svariati anni per essere portati a termine. </a:t>
            </a:r>
            <a:endParaRPr b="1"/>
          </a:p>
          <a:p>
            <a:pPr marL="0" indent="0" defTabSz="905255">
              <a:spcBef>
                <a:spcPts val="100"/>
              </a:spcBef>
              <a:buClrTx/>
              <a:buSzTx/>
              <a:buFontTx/>
              <a:buNone/>
              <a:defRPr b="1" i="1" sz="1584">
                <a:latin typeface="Calibri"/>
                <a:ea typeface="Calibri"/>
                <a:cs typeface="Calibri"/>
                <a:sym typeface="Calibri"/>
              </a:defRPr>
            </a:pPr>
            <a:r>
              <a:t>Esempio: </a:t>
            </a:r>
            <a:r>
              <a:rPr b="0"/>
              <a:t>Il tema dell’</a:t>
            </a:r>
            <a:r>
              <a:t>istruzione per i figli </a:t>
            </a:r>
            <a:r>
              <a:rPr b="0"/>
              <a:t>per molte famiglie è fonte di diverse preoccupazioni soprattutto legate all’aspetto economico. </a:t>
            </a:r>
            <a:r>
              <a:t>Accantonare una cifra per far fronte alle spese necessarie per frequentare la scuola secondaria di secondo grado, l’Università o un ITS Academy è importante. </a:t>
            </a:r>
          </a:p>
          <a:p>
            <a:pPr marL="0" indent="0" defTabSz="905255">
              <a:spcBef>
                <a:spcPts val="100"/>
              </a:spcBef>
              <a:buClrTx/>
              <a:buSzTx/>
              <a:buFontTx/>
              <a:buNone/>
              <a:defRPr sz="1584">
                <a:latin typeface="Calibri"/>
                <a:ea typeface="Calibri"/>
                <a:cs typeface="Calibri"/>
                <a:sym typeface="Calibri"/>
              </a:defRPr>
            </a:pPr>
          </a:p>
          <a:p>
            <a:pPr marL="0" indent="0" defTabSz="905255">
              <a:spcBef>
                <a:spcPts val="100"/>
              </a:spcBef>
              <a:buClrTx/>
              <a:buSzTx/>
              <a:buFontTx/>
              <a:buNone/>
              <a:defRPr sz="1584">
                <a:latin typeface="Calibri"/>
                <a:ea typeface="Calibri"/>
                <a:cs typeface="Calibri"/>
                <a:sym typeface="Calibri"/>
              </a:defRPr>
            </a:pPr>
            <a:r>
              <a:t>Anche se sembra prematuro, non è mai troppo presto per iniziare a risparmiare per il proprio futuro.</a:t>
            </a:r>
          </a:p>
        </p:txBody>
      </p:sp>
      <p:sp>
        <p:nvSpPr>
          <p:cNvPr id="199" name="Titolo 2"/>
          <p:cNvSpPr txBox="1"/>
          <p:nvPr>
            <p:ph type="title"/>
          </p:nvPr>
        </p:nvSpPr>
        <p:spPr>
          <a:xfrm>
            <a:off x="257350" y="405656"/>
            <a:ext cx="8186423" cy="419123"/>
          </a:xfrm>
          <a:prstGeom prst="rect">
            <a:avLst/>
          </a:prstGeom>
        </p:spPr>
        <p:txBody>
          <a:bodyPr/>
          <a:lstStyle>
            <a:lvl1pPr>
              <a:defRPr sz="2400"/>
            </a:lvl1pPr>
          </a:lstStyle>
          <a:p>
            <a:pPr/>
            <a:r>
              <a:t>Perché risparmiare?</a:t>
            </a:r>
          </a:p>
        </p:txBody>
      </p:sp>
      <p:sp>
        <p:nvSpPr>
          <p:cNvPr id="200"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1" name="Google Shape;84;p13" descr="Google Shape;84;p13"/>
          <p:cNvPicPr>
            <a:picLocks noChangeAspect="1"/>
          </p:cNvPicPr>
          <p:nvPr/>
        </p:nvPicPr>
        <p:blipFill>
          <a:blip r:embed="rId2">
            <a:extLst/>
          </a:blip>
          <a:stretch>
            <a:fillRect/>
          </a:stretch>
        </p:blipFill>
        <p:spPr>
          <a:xfrm>
            <a:off x="4017714" y="6417611"/>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egnaposto testo 1"/>
          <p:cNvSpPr txBox="1"/>
          <p:nvPr>
            <p:ph type="body" idx="1"/>
          </p:nvPr>
        </p:nvSpPr>
        <p:spPr>
          <a:xfrm>
            <a:off x="381508" y="1124401"/>
            <a:ext cx="8571694" cy="4323679"/>
          </a:xfrm>
          <a:prstGeom prst="rect">
            <a:avLst/>
          </a:prstGeom>
        </p:spPr>
        <p:txBody>
          <a:bodyPr/>
          <a:lstStyle/>
          <a:p>
            <a:pPr marL="0" indent="0">
              <a:buSzTx/>
              <a:buNone/>
              <a:defRPr b="1" sz="1400">
                <a:latin typeface="Calibri"/>
                <a:ea typeface="Calibri"/>
                <a:cs typeface="Calibri"/>
                <a:sym typeface="Calibri"/>
              </a:defRPr>
            </a:pPr>
            <a:r>
              <a:t>Per risparmiare occorre disciplina</a:t>
            </a:r>
            <a:r>
              <a:rPr b="0"/>
              <a:t> e la disciplina si impara con la pratica. Di seguito alcuni consigli per imparare a risparmiare:</a:t>
            </a:r>
          </a:p>
          <a:p>
            <a:pPr marL="0" indent="0">
              <a:buSzTx/>
              <a:buNone/>
              <a:defRPr sz="600">
                <a:latin typeface="Calibri"/>
                <a:ea typeface="Calibri"/>
                <a:cs typeface="Calibri"/>
                <a:sym typeface="Calibri"/>
              </a:defRPr>
            </a:pPr>
          </a:p>
          <a:p>
            <a:pPr marL="292768" indent="-140367">
              <a:buClrTx/>
              <a:buSzPct val="100000"/>
              <a:buFontTx/>
              <a:defRPr b="1" sz="1400">
                <a:latin typeface="Calibri"/>
                <a:ea typeface="Calibri"/>
                <a:cs typeface="Calibri"/>
                <a:sym typeface="Calibri"/>
              </a:defRPr>
            </a:pPr>
            <a:r>
              <a:t>Pianificare un budget</a:t>
            </a:r>
          </a:p>
          <a:p>
            <a:pPr marL="292100" indent="0">
              <a:buSzTx/>
              <a:buNone/>
              <a:defRPr sz="1400">
                <a:latin typeface="Calibri"/>
                <a:ea typeface="Calibri"/>
                <a:cs typeface="Calibri"/>
                <a:sym typeface="Calibri"/>
              </a:defRPr>
            </a:pPr>
            <a:r>
              <a:t>Prendiamo carta e penna e </a:t>
            </a:r>
            <a:r>
              <a:rPr b="1"/>
              <a:t>annotiamo tutte le entrate</a:t>
            </a:r>
            <a:r>
              <a:t> (le somme che ricevi) e </a:t>
            </a:r>
            <a:r>
              <a:rPr b="1"/>
              <a:t>uscite</a:t>
            </a:r>
            <a:r>
              <a:t> (le somme che spendi) </a:t>
            </a:r>
            <a:r>
              <a:rPr b="1"/>
              <a:t>mensili</a:t>
            </a:r>
            <a:r>
              <a:t>. </a:t>
            </a:r>
            <a:r>
              <a:rPr b="1"/>
              <a:t>Mantenere traccia delle proprie finanze ci aiuterà a capire dove tagliare le spese</a:t>
            </a:r>
            <a:r>
              <a:t> e questo ci </a:t>
            </a:r>
            <a:r>
              <a:rPr b="1"/>
              <a:t>consentirà di </a:t>
            </a:r>
            <a:r>
              <a:t>iniziare a</a:t>
            </a:r>
            <a:r>
              <a:rPr b="1"/>
              <a:t> risparmiare</a:t>
            </a:r>
            <a:r>
              <a:t>. E gli italiani,</a:t>
            </a:r>
          </a:p>
        </p:txBody>
      </p:sp>
      <p:sp>
        <p:nvSpPr>
          <p:cNvPr id="204" name="Titolo 2"/>
          <p:cNvSpPr txBox="1"/>
          <p:nvPr>
            <p:ph type="title"/>
          </p:nvPr>
        </p:nvSpPr>
        <p:spPr>
          <a:xfrm>
            <a:off x="261725" y="495212"/>
            <a:ext cx="8182048" cy="361423"/>
          </a:xfrm>
          <a:prstGeom prst="rect">
            <a:avLst/>
          </a:prstGeom>
        </p:spPr>
        <p:txBody>
          <a:bodyPr/>
          <a:lstStyle>
            <a:lvl1pPr>
              <a:defRPr sz="2400"/>
            </a:lvl1pPr>
          </a:lstStyle>
          <a:p>
            <a:pPr/>
            <a:r>
              <a:t>Consigli per risparmiare                                                                    1/2 </a:t>
            </a:r>
          </a:p>
        </p:txBody>
      </p:sp>
      <p:sp>
        <p:nvSpPr>
          <p:cNvPr id="205"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6" name="Screenshot 2023-10-16 alle 16.49.25.png" descr="Screenshot 2023-10-16 alle 16.49.25.png"/>
          <p:cNvPicPr>
            <a:picLocks noChangeAspect="1"/>
          </p:cNvPicPr>
          <p:nvPr/>
        </p:nvPicPr>
        <p:blipFill>
          <a:blip r:embed="rId2">
            <a:extLst/>
          </a:blip>
          <a:stretch>
            <a:fillRect/>
          </a:stretch>
        </p:blipFill>
        <p:spPr>
          <a:xfrm>
            <a:off x="139314" y="2925566"/>
            <a:ext cx="3671000" cy="3139776"/>
          </a:xfrm>
          <a:prstGeom prst="rect">
            <a:avLst/>
          </a:prstGeom>
          <a:ln w="12700">
            <a:miter lim="400000"/>
          </a:ln>
        </p:spPr>
      </p:pic>
      <p:sp>
        <p:nvSpPr>
          <p:cNvPr id="207" name="Immagine tratta dal sito della Banca d’Italia all’indirizzo…"/>
          <p:cNvSpPr txBox="1"/>
          <p:nvPr/>
        </p:nvSpPr>
        <p:spPr>
          <a:xfrm>
            <a:off x="4082500" y="5586071"/>
            <a:ext cx="4783345" cy="39360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000">
                <a:latin typeface="Calibri"/>
                <a:ea typeface="Calibri"/>
                <a:cs typeface="Calibri"/>
                <a:sym typeface="Calibri"/>
              </a:defRPr>
            </a:pPr>
            <a:r>
              <a:t>Immagine tratta dal sito della Banca d’Italia all’indirizzo</a:t>
            </a:r>
          </a:p>
          <a:p>
            <a:pPr>
              <a:defRPr sz="1000" u="sng">
                <a:solidFill>
                  <a:srgbClr val="0000FF"/>
                </a:solidFill>
                <a:uFill>
                  <a:solidFill>
                    <a:srgbClr val="0000FF"/>
                  </a:solidFill>
                </a:uFill>
                <a:latin typeface="Calibri"/>
                <a:ea typeface="Calibri"/>
                <a:cs typeface="Calibri"/>
                <a:sym typeface="Calibri"/>
              </a:defRPr>
            </a:pPr>
            <a:r>
              <a:rPr>
                <a:hlinkClick r:id="rId3" invalidUrl="" action="" tgtFrame="" tooltip="" history="1" highlightClick="0" endSnd="0"/>
              </a:rPr>
              <a:t>https://economiapertutti.bancaditalia.it/infografiche/risparmiare/</a:t>
            </a:r>
          </a:p>
        </p:txBody>
      </p:sp>
      <p:pic>
        <p:nvPicPr>
          <p:cNvPr id="208" name="Google Shape;84;p13" descr="Google Shape;84;p13"/>
          <p:cNvPicPr>
            <a:picLocks noChangeAspect="1"/>
          </p:cNvPicPr>
          <p:nvPr/>
        </p:nvPicPr>
        <p:blipFill>
          <a:blip r:embed="rId4">
            <a:extLst/>
          </a:blip>
          <a:stretch>
            <a:fillRect/>
          </a:stretch>
        </p:blipFill>
        <p:spPr>
          <a:xfrm>
            <a:off x="4113069" y="6417612"/>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egnaposto testo 1"/>
          <p:cNvSpPr txBox="1"/>
          <p:nvPr>
            <p:ph type="body" idx="1"/>
          </p:nvPr>
        </p:nvSpPr>
        <p:spPr>
          <a:xfrm>
            <a:off x="217678" y="1195433"/>
            <a:ext cx="8899353" cy="4807530"/>
          </a:xfrm>
          <a:prstGeom prst="rect">
            <a:avLst/>
          </a:prstGeom>
        </p:spPr>
        <p:txBody>
          <a:bodyPr/>
          <a:lstStyle/>
          <a:p>
            <a:pPr marL="241093" indent="-241093" defTabSz="816010">
              <a:lnSpc>
                <a:spcPct val="90000"/>
              </a:lnSpc>
              <a:spcBef>
                <a:spcPts val="0"/>
              </a:spcBef>
              <a:buClr>
                <a:srgbClr val="000000"/>
              </a:buClr>
              <a:buSzPct val="100000"/>
              <a:defRPr b="1" sz="1472">
                <a:latin typeface="Calibri"/>
                <a:ea typeface="Calibri"/>
                <a:cs typeface="Calibri"/>
                <a:sym typeface="Calibri"/>
              </a:defRPr>
            </a:pPr>
            <a:r>
              <a:t>Fare una lista della spesa.  </a:t>
            </a:r>
            <a:r>
              <a:rPr b="0"/>
              <a:t>In questo modo evitiamo gli acquisti impulsivi e ci concentriamo solo su ciò di cui abbiamo veramente bisogno. Seguiamo la lista e vedremo quanto abbiamo risparmiato.</a:t>
            </a:r>
            <a:endParaRPr b="0"/>
          </a:p>
          <a:p>
            <a:pPr marL="0" indent="0" defTabSz="816010">
              <a:lnSpc>
                <a:spcPct val="90000"/>
              </a:lnSpc>
              <a:spcBef>
                <a:spcPts val="0"/>
              </a:spcBef>
              <a:buClr>
                <a:srgbClr val="000000"/>
              </a:buClr>
              <a:buSzTx/>
              <a:buNone/>
              <a:defRPr b="1" sz="552">
                <a:latin typeface="Calibri"/>
                <a:ea typeface="Calibri"/>
                <a:cs typeface="Calibri"/>
                <a:sym typeface="Calibri"/>
              </a:defRPr>
            </a:pPr>
          </a:p>
          <a:p>
            <a:pPr marL="241093" indent="-241093" defTabSz="816010">
              <a:lnSpc>
                <a:spcPct val="90000"/>
              </a:lnSpc>
              <a:spcBef>
                <a:spcPts val="0"/>
              </a:spcBef>
              <a:buClr>
                <a:srgbClr val="000000"/>
              </a:buClr>
              <a:buSzPct val="100000"/>
              <a:defRPr b="1" sz="1472">
                <a:latin typeface="Calibri"/>
                <a:ea typeface="Calibri"/>
                <a:cs typeface="Calibri"/>
                <a:sym typeface="Calibri"/>
              </a:defRPr>
            </a:pPr>
            <a:r>
              <a:t>Mangiare a casa. </a:t>
            </a:r>
            <a:r>
              <a:rPr b="0"/>
              <a:t>Evitiamo di ricorrere spesso a colazione, pranzo o cena fuori casa o di ricorrere a pasti già pronti da asporto.</a:t>
            </a:r>
            <a:endParaRPr b="0"/>
          </a:p>
          <a:p>
            <a:pPr marL="0" indent="0" defTabSz="816010">
              <a:lnSpc>
                <a:spcPct val="90000"/>
              </a:lnSpc>
              <a:spcBef>
                <a:spcPts val="0"/>
              </a:spcBef>
              <a:buClrTx/>
              <a:buSzTx/>
              <a:buFontTx/>
              <a:buNone/>
              <a:defRPr b="1" sz="552">
                <a:latin typeface="Calibri"/>
                <a:ea typeface="Calibri"/>
                <a:cs typeface="Calibri"/>
                <a:sym typeface="Calibri"/>
              </a:defRPr>
            </a:pPr>
          </a:p>
          <a:p>
            <a:pPr marL="241093" indent="-241093" defTabSz="816010">
              <a:lnSpc>
                <a:spcPct val="90000"/>
              </a:lnSpc>
              <a:spcBef>
                <a:spcPts val="0"/>
              </a:spcBef>
              <a:buClr>
                <a:srgbClr val="000000"/>
              </a:buClr>
              <a:buSzPct val="100000"/>
              <a:defRPr b="1" sz="1472">
                <a:latin typeface="Calibri"/>
                <a:ea typeface="Calibri"/>
                <a:cs typeface="Calibri"/>
                <a:sym typeface="Calibri"/>
              </a:defRPr>
            </a:pPr>
            <a:r>
              <a:t>Ridurre gli sprechi. </a:t>
            </a:r>
            <a:r>
              <a:rPr b="0"/>
              <a:t>Cerchiamo di consumare tutto ciò che abbiamo acquistato. Se di un quaderno abbiamo utilizzato solo poche pagine, possiamo eliminare le pagine utilizzate e continuare ad usarlo come se fosse nuovo.</a:t>
            </a:r>
            <a:endParaRPr b="0"/>
          </a:p>
          <a:p>
            <a:pPr marL="0" indent="0" defTabSz="816010">
              <a:lnSpc>
                <a:spcPct val="90000"/>
              </a:lnSpc>
              <a:spcBef>
                <a:spcPts val="0"/>
              </a:spcBef>
              <a:buClrTx/>
              <a:buSzTx/>
              <a:buFontTx/>
              <a:buNone/>
              <a:defRPr b="1" sz="552">
                <a:latin typeface="Calibri"/>
                <a:ea typeface="Calibri"/>
                <a:cs typeface="Calibri"/>
                <a:sym typeface="Calibri"/>
              </a:defRPr>
            </a:pPr>
          </a:p>
          <a:p>
            <a:pPr marL="241093" indent="-241093" defTabSz="816010">
              <a:lnSpc>
                <a:spcPct val="90000"/>
              </a:lnSpc>
              <a:spcBef>
                <a:spcPts val="0"/>
              </a:spcBef>
              <a:buClr>
                <a:srgbClr val="000000"/>
              </a:buClr>
              <a:buSzPct val="100000"/>
              <a:defRPr b="1" sz="1472">
                <a:latin typeface="Calibri"/>
                <a:ea typeface="Calibri"/>
                <a:cs typeface="Calibri"/>
                <a:sym typeface="Calibri"/>
              </a:defRPr>
            </a:pPr>
            <a:r>
              <a:t>Sfruttare le offerte. </a:t>
            </a:r>
            <a:r>
              <a:rPr b="0"/>
              <a:t>Cerchiamo le offerte, le promozioni ed i saldi prima di fare acquisti e sfruttiamole al massimo.</a:t>
            </a:r>
            <a:endParaRPr b="0"/>
          </a:p>
          <a:p>
            <a:pPr marL="0" indent="0" defTabSz="816010">
              <a:lnSpc>
                <a:spcPct val="90000"/>
              </a:lnSpc>
              <a:spcBef>
                <a:spcPts val="0"/>
              </a:spcBef>
              <a:buClrTx/>
              <a:buSzTx/>
              <a:buFontTx/>
              <a:buNone/>
              <a:defRPr b="1" sz="552">
                <a:latin typeface="Calibri"/>
                <a:ea typeface="Calibri"/>
                <a:cs typeface="Calibri"/>
                <a:sym typeface="Calibri"/>
              </a:defRPr>
            </a:pPr>
          </a:p>
          <a:p>
            <a:pPr marL="241093" indent="-241093" defTabSz="816010">
              <a:lnSpc>
                <a:spcPct val="90000"/>
              </a:lnSpc>
              <a:spcBef>
                <a:spcPts val="0"/>
              </a:spcBef>
              <a:buClr>
                <a:srgbClr val="000000"/>
              </a:buClr>
              <a:buSzPct val="100000"/>
              <a:defRPr b="1" sz="1472">
                <a:latin typeface="Calibri"/>
                <a:ea typeface="Calibri"/>
                <a:cs typeface="Calibri"/>
                <a:sym typeface="Calibri"/>
              </a:defRPr>
            </a:pPr>
            <a:r>
              <a:t>Evitare le spese inutili. </a:t>
            </a:r>
            <a:r>
              <a:rPr b="0"/>
              <a:t>Pensiamoci prima di fare una spesa e chiediamoci se è davvero necessaria o possiamo farne a meno. Riduciamo gli acquisti impulsivi e concentriamoci su ciò che è veramente necessario.</a:t>
            </a:r>
            <a:endParaRPr b="0"/>
          </a:p>
          <a:p>
            <a:pPr marL="0" indent="0" defTabSz="816010">
              <a:lnSpc>
                <a:spcPct val="90000"/>
              </a:lnSpc>
              <a:spcBef>
                <a:spcPts val="0"/>
              </a:spcBef>
              <a:buClrTx/>
              <a:buSzTx/>
              <a:buFontTx/>
              <a:buNone/>
              <a:defRPr b="1" sz="552">
                <a:latin typeface="Calibri"/>
                <a:ea typeface="Calibri"/>
                <a:cs typeface="Calibri"/>
                <a:sym typeface="Calibri"/>
              </a:defRPr>
            </a:pPr>
          </a:p>
          <a:p>
            <a:pPr marL="241093" indent="-241093" defTabSz="816010">
              <a:lnSpc>
                <a:spcPct val="90000"/>
              </a:lnSpc>
              <a:spcBef>
                <a:spcPts val="0"/>
              </a:spcBef>
              <a:buClr>
                <a:srgbClr val="000000"/>
              </a:buClr>
              <a:buSzPct val="100000"/>
              <a:defRPr b="1" sz="1472">
                <a:latin typeface="Calibri"/>
                <a:ea typeface="Calibri"/>
                <a:cs typeface="Calibri"/>
                <a:sym typeface="Calibri"/>
              </a:defRPr>
            </a:pPr>
            <a:r>
              <a:t>Evitare le cattive abitudini. </a:t>
            </a:r>
            <a:r>
              <a:rPr b="0"/>
              <a:t>Cerchiamo di ridurle al minimo. Ad esempio, l’acquisto continuo di bevande gassate può essere nel tempo dispendioso e può nuocere alla salute.</a:t>
            </a:r>
            <a:endParaRPr b="0"/>
          </a:p>
          <a:p>
            <a:pPr marL="0" indent="0" defTabSz="816010">
              <a:lnSpc>
                <a:spcPct val="90000"/>
              </a:lnSpc>
              <a:spcBef>
                <a:spcPts val="0"/>
              </a:spcBef>
              <a:buClrTx/>
              <a:buSzTx/>
              <a:buFontTx/>
              <a:buNone/>
              <a:defRPr b="1" sz="552">
                <a:latin typeface="Calibri"/>
                <a:ea typeface="Calibri"/>
                <a:cs typeface="Calibri"/>
                <a:sym typeface="Calibri"/>
              </a:defRPr>
            </a:pPr>
            <a:endParaRPr b="0"/>
          </a:p>
          <a:p>
            <a:pPr marL="241093" indent="-241093" defTabSz="816010">
              <a:lnSpc>
                <a:spcPct val="90000"/>
              </a:lnSpc>
              <a:spcBef>
                <a:spcPts val="0"/>
              </a:spcBef>
              <a:buClr>
                <a:srgbClr val="000000"/>
              </a:buClr>
              <a:buSzPct val="100000"/>
              <a:defRPr b="1" sz="1472">
                <a:latin typeface="Calibri"/>
                <a:ea typeface="Calibri"/>
                <a:cs typeface="Calibri"/>
                <a:sym typeface="Calibri"/>
              </a:defRPr>
            </a:pPr>
            <a:r>
              <a:t>Trovare modi creativi senza spendere troppo. </a:t>
            </a:r>
            <a:r>
              <a:rPr b="0"/>
              <a:t>Andare al cinema, a teatro o anche visitare un museo è importante! Prima di acquistare i biglietti però verifichiamo se ci siano offerte particolari (ad esempio sconti in alcuni giorni particolari della settimana per il cinema; per i giovani cittadini dell'Unione europea alcuni musei statali hanno grandi sconti; per i minori di 18 anni i musei sono gratuiti e sotto i 25 anni l'entrata costa il 50% in meno).</a:t>
            </a:r>
            <a:endParaRPr b="0"/>
          </a:p>
          <a:p>
            <a:pPr marL="0" indent="0" defTabSz="816010">
              <a:lnSpc>
                <a:spcPct val="90000"/>
              </a:lnSpc>
              <a:spcBef>
                <a:spcPts val="0"/>
              </a:spcBef>
              <a:buClrTx/>
              <a:buSzTx/>
              <a:buFontTx/>
              <a:buNone/>
              <a:defRPr b="1" sz="552">
                <a:latin typeface="Calibri"/>
                <a:ea typeface="Calibri"/>
                <a:cs typeface="Calibri"/>
                <a:sym typeface="Calibri"/>
              </a:defRPr>
            </a:pPr>
          </a:p>
          <a:p>
            <a:pPr marL="241093" indent="-241093" defTabSz="816010">
              <a:lnSpc>
                <a:spcPct val="90000"/>
              </a:lnSpc>
              <a:spcBef>
                <a:spcPts val="0"/>
              </a:spcBef>
              <a:buClr>
                <a:srgbClr val="000000"/>
              </a:buClr>
              <a:buSzPct val="100000"/>
              <a:defRPr b="1" sz="1472">
                <a:latin typeface="Calibri"/>
                <a:ea typeface="Calibri"/>
                <a:cs typeface="Calibri"/>
                <a:sym typeface="Calibri"/>
              </a:defRPr>
            </a:pPr>
            <a:r>
              <a:t>Risparmiare sull’abbigliamento. </a:t>
            </a:r>
            <a:r>
              <a:rPr b="0"/>
              <a:t>Non è necessario spendere una fortuna per vestirci alla moda. Impariamo a far riparare i vestiti invece di comprarne sempre di nuovi o verifichiamo nei mercati dell’abbigliamento vintage per trovare ciò che ci piace.</a:t>
            </a:r>
          </a:p>
        </p:txBody>
      </p:sp>
      <p:sp>
        <p:nvSpPr>
          <p:cNvPr id="211"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2" name="Titolo 2"/>
          <p:cNvSpPr txBox="1"/>
          <p:nvPr>
            <p:ph type="title"/>
          </p:nvPr>
        </p:nvSpPr>
        <p:spPr>
          <a:xfrm>
            <a:off x="302754" y="495212"/>
            <a:ext cx="8141021" cy="361422"/>
          </a:xfrm>
          <a:prstGeom prst="rect">
            <a:avLst/>
          </a:prstGeom>
        </p:spPr>
        <p:txBody>
          <a:bodyPr/>
          <a:lstStyle>
            <a:lvl1pPr>
              <a:defRPr sz="2400"/>
            </a:lvl1pPr>
          </a:lstStyle>
          <a:p>
            <a:pPr/>
            <a:r>
              <a:t>Consigli per risparmiare                                                                    2/2 </a:t>
            </a:r>
          </a:p>
        </p:txBody>
      </p:sp>
      <p:pic>
        <p:nvPicPr>
          <p:cNvPr id="213" name="Google Shape;84;p13" descr="Google Shape;84;p13"/>
          <p:cNvPicPr>
            <a:picLocks noChangeAspect="1"/>
          </p:cNvPicPr>
          <p:nvPr/>
        </p:nvPicPr>
        <p:blipFill>
          <a:blip r:embed="rId2">
            <a:extLst/>
          </a:blip>
          <a:stretch>
            <a:fillRect/>
          </a:stretch>
        </p:blipFill>
        <p:spPr>
          <a:xfrm>
            <a:off x="4113069" y="6417612"/>
            <a:ext cx="1108572" cy="162005"/>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Titolo 2"/>
          <p:cNvSpPr txBox="1"/>
          <p:nvPr>
            <p:ph type="title"/>
          </p:nvPr>
        </p:nvSpPr>
        <p:spPr>
          <a:xfrm>
            <a:off x="257351" y="434987"/>
            <a:ext cx="8186423" cy="456497"/>
          </a:xfrm>
          <a:prstGeom prst="rect">
            <a:avLst/>
          </a:prstGeom>
        </p:spPr>
        <p:txBody>
          <a:bodyPr/>
          <a:lstStyle>
            <a:lvl1pPr>
              <a:defRPr sz="2400"/>
            </a:lvl1pPr>
          </a:lstStyle>
          <a:p>
            <a:pPr/>
            <a:r>
              <a:t>Occhio alle scelte….un video lungimirante</a:t>
            </a:r>
          </a:p>
        </p:txBody>
      </p:sp>
      <p:sp>
        <p:nvSpPr>
          <p:cNvPr id="216" name="Rettangolo 4"/>
          <p:cNvSpPr txBox="1"/>
          <p:nvPr/>
        </p:nvSpPr>
        <p:spPr>
          <a:xfrm>
            <a:off x="197955" y="5662221"/>
            <a:ext cx="8608425" cy="39080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100">
                <a:latin typeface="Calibri"/>
                <a:ea typeface="Calibri"/>
                <a:cs typeface="Calibri"/>
                <a:sym typeface="Calibri"/>
              </a:defRPr>
            </a:pPr>
            <a:r>
              <a:t>Video “Occhio alle scelte. 4° episodio - La pianificazione finanziaria” realizzato dalla Banca d’Italia e disponibile all’indirizzo </a:t>
            </a:r>
            <a:r>
              <a:rPr u="sng">
                <a:solidFill>
                  <a:srgbClr val="0000FF"/>
                </a:solidFill>
                <a:uFill>
                  <a:solidFill>
                    <a:srgbClr val="0000FF"/>
                  </a:solidFill>
                </a:uFill>
                <a:hlinkClick r:id="rId2" invalidUrl="" action="" tgtFrame="" tooltip="" history="1" highlightClick="0" endSnd="0"/>
              </a:rPr>
              <a:t>https://www.youtube.com/watch?v=UrBkAhfaEUQ</a:t>
            </a:r>
          </a:p>
        </p:txBody>
      </p:sp>
      <p:pic>
        <p:nvPicPr>
          <p:cNvPr id="217" name="Occhio alle scelte. 4° episodio - La pianificazione finanziaria" descr="Occhio alle scelte. 4° episodio - La pianificazione finanziaria"/>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97955" y="1051247"/>
            <a:ext cx="8608425" cy="4546329"/>
          </a:xfrm>
          <a:prstGeom prst="rect">
            <a:avLst/>
          </a:prstGeom>
          <a:ln w="12700">
            <a:miter lim="400000"/>
          </a:ln>
        </p:spPr>
      </p:pic>
      <p:sp>
        <p:nvSpPr>
          <p:cNvPr id="218"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39960" fill="hold"/>
                                        <p:tgtEl>
                                          <p:spTgt spid="217"/>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1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17"/>
                </p:tgtEl>
              </p:cMediaNode>
            </p:video>
            <p:seq concurrent="1" prevAc="none" nextAc="seek">
              <p:cTn id="12" evtFilter="cancelBubble" nodeType="interactiveSeq" restart="whenNotActive" fill="hold">
                <p:stCondLst>
                  <p:cond delay="0" evt="onClick">
                    <p:tgtEl>
                      <p:spTgt spid="217"/>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17"/>
                                        </p:tgtEl>
                                      </p:cBhvr>
                                    </p:cmd>
                                  </p:childTnLst>
                                </p:cTn>
                              </p:par>
                            </p:childTnLst>
                          </p:cTn>
                        </p:par>
                      </p:childTnLst>
                    </p:cTn>
                  </p:par>
                </p:childTnLst>
              </p:cTn>
              <p:nextCondLst>
                <p:cond delay="0" evt="onClick">
                  <p:tgtEl>
                    <p:spTgt spid="2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egnaposto testo 1"/>
          <p:cNvSpPr txBox="1"/>
          <p:nvPr>
            <p:ph type="body" idx="1"/>
          </p:nvPr>
        </p:nvSpPr>
        <p:spPr>
          <a:xfrm>
            <a:off x="265489" y="1175835"/>
            <a:ext cx="8803732" cy="4903410"/>
          </a:xfrm>
          <a:prstGeom prst="rect">
            <a:avLst/>
          </a:prstGeom>
        </p:spPr>
        <p:txBody>
          <a:bodyPr/>
          <a:lstStyle/>
          <a:p>
            <a:pPr marL="0" indent="0">
              <a:buSzTx/>
              <a:buNone/>
              <a:defRPr b="1" sz="1400">
                <a:latin typeface="Calibri"/>
                <a:ea typeface="Calibri"/>
                <a:cs typeface="Calibri"/>
                <a:sym typeface="Calibri"/>
              </a:defRPr>
            </a:pPr>
            <a:r>
              <a:t>I nostri nonni conservavano il denaro risparmiato sotto il materasso o sotto le mattonelle</a:t>
            </a:r>
            <a:r>
              <a:rPr b="0"/>
              <a:t>.</a:t>
            </a:r>
          </a:p>
          <a:p>
            <a:pPr marL="140367" indent="-140367">
              <a:buClrTx/>
              <a:buSzPct val="100000"/>
              <a:buFontTx/>
              <a:defRPr sz="1400">
                <a:latin typeface="Calibri"/>
                <a:ea typeface="Calibri"/>
                <a:cs typeface="Calibri"/>
                <a:sym typeface="Calibri"/>
              </a:defRPr>
            </a:pPr>
          </a:p>
          <a:p>
            <a:pPr marL="140367" indent="-140367">
              <a:buClrTx/>
              <a:buSzPct val="100000"/>
              <a:buFontTx/>
              <a:defRPr sz="1400">
                <a:latin typeface="Calibri"/>
                <a:ea typeface="Calibri"/>
                <a:cs typeface="Calibri"/>
                <a:sym typeface="Calibri"/>
              </a:defRPr>
            </a:pPr>
          </a:p>
          <a:p>
            <a:pPr marL="140367" indent="-140367">
              <a:buClrTx/>
              <a:buSzPct val="100000"/>
              <a:buFontTx/>
              <a:defRPr sz="1400">
                <a:latin typeface="Calibri"/>
                <a:ea typeface="Calibri"/>
                <a:cs typeface="Calibri"/>
                <a:sym typeface="Calibri"/>
              </a:defRPr>
            </a:pPr>
          </a:p>
          <a:p>
            <a:pPr marL="0" indent="0">
              <a:buSzTx/>
              <a:buNone/>
              <a:defRPr sz="1400">
                <a:latin typeface="Calibri"/>
                <a:ea typeface="Calibri"/>
                <a:cs typeface="Calibri"/>
                <a:sym typeface="Calibri"/>
              </a:defRPr>
            </a:pPr>
            <a:r>
              <a:t>Soprattutto nel lungo termine </a:t>
            </a:r>
            <a:r>
              <a:rPr b="1"/>
              <a:t>tenere il denaro in questo modo presenta dei rischi</a:t>
            </a:r>
            <a:r>
              <a:t>, in quanto </a:t>
            </a:r>
            <a:r>
              <a:rPr b="1"/>
              <a:t>potrebbe essere</a:t>
            </a:r>
            <a:r>
              <a:t>:</a:t>
            </a:r>
          </a:p>
          <a:p>
            <a:pPr marL="140367" indent="-140367">
              <a:buClrTx/>
              <a:buSzPct val="100000"/>
              <a:buFontTx/>
              <a:defRPr sz="1400">
                <a:latin typeface="Calibri"/>
                <a:ea typeface="Calibri"/>
                <a:cs typeface="Calibri"/>
                <a:sym typeface="Calibri"/>
              </a:defRPr>
            </a:pPr>
          </a:p>
          <a:p>
            <a:pPr marL="292768" indent="-140367">
              <a:buClrTx/>
              <a:buSzPct val="100000"/>
              <a:buFontTx/>
              <a:defRPr b="1" sz="1400">
                <a:latin typeface="Calibri"/>
                <a:ea typeface="Calibri"/>
                <a:cs typeface="Calibri"/>
                <a:sym typeface="Calibri"/>
              </a:defRPr>
            </a:pPr>
            <a:r>
              <a:t>rubato</a:t>
            </a:r>
            <a:r>
              <a:rPr b="0"/>
              <a:t>; sentiamo spesso parlare di furti in abitazioni</a:t>
            </a:r>
          </a:p>
          <a:p>
            <a:pPr marL="140367" indent="-140367">
              <a:buClrTx/>
              <a:buSzPct val="100000"/>
              <a:buFontTx/>
              <a:defRPr sz="1400">
                <a:latin typeface="Calibri"/>
                <a:ea typeface="Calibri"/>
                <a:cs typeface="Calibri"/>
                <a:sym typeface="Calibri"/>
              </a:defRPr>
            </a:pPr>
          </a:p>
          <a:p>
            <a:pPr marL="140367" indent="-140367">
              <a:buClrTx/>
              <a:buSzPct val="100000"/>
              <a:buFontTx/>
              <a:defRPr sz="1400">
                <a:latin typeface="Calibri"/>
                <a:ea typeface="Calibri"/>
                <a:cs typeface="Calibri"/>
                <a:sym typeface="Calibri"/>
              </a:defRPr>
            </a:pPr>
          </a:p>
          <a:p>
            <a:pPr marL="140367" indent="-140367">
              <a:buClrTx/>
              <a:buSzPct val="100000"/>
              <a:buFontTx/>
              <a:defRPr sz="1400">
                <a:latin typeface="Calibri"/>
                <a:ea typeface="Calibri"/>
                <a:cs typeface="Calibri"/>
                <a:sym typeface="Calibri"/>
              </a:defRPr>
            </a:pPr>
          </a:p>
          <a:p>
            <a:pPr marL="292768" indent="-140367">
              <a:buClrTx/>
              <a:buSzPct val="100000"/>
              <a:buFontTx/>
              <a:defRPr b="1" sz="1400">
                <a:latin typeface="Calibri"/>
                <a:ea typeface="Calibri"/>
                <a:cs typeface="Calibri"/>
                <a:sym typeface="Calibri"/>
              </a:defRPr>
            </a:pPr>
            <a:r>
              <a:t>danneggiato da fattori climatici o ambientali</a:t>
            </a:r>
            <a:r>
              <a:rPr b="0"/>
              <a:t>, come muffa o umidità</a:t>
            </a:r>
          </a:p>
          <a:p>
            <a:pPr marL="140367" indent="-140367">
              <a:buClrTx/>
              <a:buSzPct val="100000"/>
              <a:buFontTx/>
              <a:defRPr sz="1400">
                <a:latin typeface="Calibri"/>
                <a:ea typeface="Calibri"/>
                <a:cs typeface="Calibri"/>
                <a:sym typeface="Calibri"/>
              </a:defRPr>
            </a:pPr>
          </a:p>
          <a:p>
            <a:pPr marL="140367" indent="-140367">
              <a:buClrTx/>
              <a:buSzPct val="100000"/>
              <a:buFontTx/>
              <a:defRPr sz="1400">
                <a:latin typeface="Calibri"/>
                <a:ea typeface="Calibri"/>
                <a:cs typeface="Calibri"/>
                <a:sym typeface="Calibri"/>
              </a:defRPr>
            </a:pPr>
          </a:p>
          <a:p>
            <a:pPr marL="140367" indent="-140367">
              <a:buClrTx/>
              <a:buSzPct val="100000"/>
              <a:buFontTx/>
              <a:defRPr sz="1400">
                <a:latin typeface="Calibri"/>
                <a:ea typeface="Calibri"/>
                <a:cs typeface="Calibri"/>
                <a:sym typeface="Calibri"/>
              </a:defRPr>
            </a:pPr>
          </a:p>
          <a:p>
            <a:pPr marL="0" indent="0">
              <a:buSzTx/>
              <a:buNone/>
              <a:defRPr sz="1400">
                <a:latin typeface="Calibri"/>
                <a:ea typeface="Calibri"/>
                <a:cs typeface="Calibri"/>
                <a:sym typeface="Calibri"/>
              </a:defRPr>
            </a:pPr>
          </a:p>
          <a:p>
            <a:pPr marL="280068" indent="-140367">
              <a:buClrTx/>
              <a:buSzPct val="100000"/>
              <a:buFontTx/>
              <a:defRPr b="1" sz="1400">
                <a:latin typeface="Calibri"/>
                <a:ea typeface="Calibri"/>
                <a:cs typeface="Calibri"/>
                <a:sym typeface="Calibri"/>
              </a:defRPr>
            </a:pPr>
            <a:r>
              <a:t>perdere potere d’acquisto a causa dell’inflazione</a:t>
            </a:r>
            <a:r>
              <a:rPr b="0"/>
              <a:t>.</a:t>
            </a:r>
          </a:p>
          <a:p>
            <a:pPr marL="0" indent="0">
              <a:buSzTx/>
              <a:buNone/>
              <a:defRPr sz="1400">
                <a:latin typeface="Calibri"/>
                <a:ea typeface="Calibri"/>
                <a:cs typeface="Calibri"/>
                <a:sym typeface="Calibri"/>
              </a:defRPr>
            </a:pPr>
          </a:p>
          <a:p>
            <a:pPr marL="0" indent="0">
              <a:buSzTx/>
              <a:buNone/>
              <a:defRPr sz="1400">
                <a:latin typeface="Calibri"/>
                <a:ea typeface="Calibri"/>
                <a:cs typeface="Calibri"/>
                <a:sym typeface="Calibri"/>
              </a:defRPr>
            </a:pPr>
          </a:p>
          <a:p>
            <a:pPr marL="0" indent="152400">
              <a:buSzTx/>
              <a:buNone/>
              <a:defRPr sz="1400">
                <a:latin typeface="Calibri"/>
                <a:ea typeface="Calibri"/>
                <a:cs typeface="Calibri"/>
                <a:sym typeface="Calibri"/>
              </a:defRPr>
            </a:pPr>
            <a:r>
              <a:t>…..ma anche tenerli in un salvadanaio o in cassaforte non elimina tutti i rischi </a:t>
            </a:r>
          </a:p>
        </p:txBody>
      </p:sp>
      <p:sp>
        <p:nvSpPr>
          <p:cNvPr id="221" name="Titolo 2"/>
          <p:cNvSpPr txBox="1"/>
          <p:nvPr>
            <p:ph type="title"/>
          </p:nvPr>
        </p:nvSpPr>
        <p:spPr>
          <a:xfrm>
            <a:off x="292376" y="503267"/>
            <a:ext cx="8151398" cy="372965"/>
          </a:xfrm>
          <a:prstGeom prst="rect">
            <a:avLst/>
          </a:prstGeom>
        </p:spPr>
        <p:txBody>
          <a:bodyPr/>
          <a:lstStyle>
            <a:lvl1pPr>
              <a:defRPr sz="2400"/>
            </a:lvl1pPr>
          </a:lstStyle>
          <a:p>
            <a:pPr/>
            <a:r>
              <a:t>Dove conservare i risparmi</a:t>
            </a:r>
          </a:p>
        </p:txBody>
      </p:sp>
      <p:pic>
        <p:nvPicPr>
          <p:cNvPr id="222" name="Immagine 5" descr="Immagine 5"/>
          <p:cNvPicPr>
            <a:picLocks noChangeAspect="1"/>
          </p:cNvPicPr>
          <p:nvPr/>
        </p:nvPicPr>
        <p:blipFill>
          <a:blip r:embed="rId2">
            <a:extLst/>
          </a:blip>
          <a:stretch>
            <a:fillRect/>
          </a:stretch>
        </p:blipFill>
        <p:spPr>
          <a:xfrm>
            <a:off x="6967091" y="1124910"/>
            <a:ext cx="1679027" cy="1012420"/>
          </a:xfrm>
          <a:prstGeom prst="rect">
            <a:avLst/>
          </a:prstGeom>
          <a:ln w="12700">
            <a:miter lim="400000"/>
          </a:ln>
        </p:spPr>
      </p:pic>
      <p:pic>
        <p:nvPicPr>
          <p:cNvPr id="223" name="Immagine 6" descr="Immagine 6"/>
          <p:cNvPicPr>
            <a:picLocks noChangeAspect="1"/>
          </p:cNvPicPr>
          <p:nvPr/>
        </p:nvPicPr>
        <p:blipFill>
          <a:blip r:embed="rId3">
            <a:extLst/>
          </a:blip>
          <a:stretch>
            <a:fillRect/>
          </a:stretch>
        </p:blipFill>
        <p:spPr>
          <a:xfrm>
            <a:off x="4668787" y="2388975"/>
            <a:ext cx="1679029" cy="935207"/>
          </a:xfrm>
          <a:prstGeom prst="rect">
            <a:avLst/>
          </a:prstGeom>
          <a:ln w="12700">
            <a:miter lim="400000"/>
          </a:ln>
        </p:spPr>
      </p:pic>
      <p:pic>
        <p:nvPicPr>
          <p:cNvPr id="224" name="Immagine 7" descr="Immagine 7"/>
          <p:cNvPicPr>
            <a:picLocks noChangeAspect="1"/>
          </p:cNvPicPr>
          <p:nvPr/>
        </p:nvPicPr>
        <p:blipFill>
          <a:blip r:embed="rId4">
            <a:extLst/>
          </a:blip>
          <a:stretch>
            <a:fillRect/>
          </a:stretch>
        </p:blipFill>
        <p:spPr>
          <a:xfrm>
            <a:off x="5596323" y="3362857"/>
            <a:ext cx="1679029" cy="1136680"/>
          </a:xfrm>
          <a:prstGeom prst="rect">
            <a:avLst/>
          </a:prstGeom>
          <a:ln w="12700">
            <a:miter lim="400000"/>
          </a:ln>
        </p:spPr>
      </p:pic>
      <p:pic>
        <p:nvPicPr>
          <p:cNvPr id="225" name="Immagine 9" descr="Immagine 9"/>
          <p:cNvPicPr>
            <a:picLocks noChangeAspect="1"/>
          </p:cNvPicPr>
          <p:nvPr/>
        </p:nvPicPr>
        <p:blipFill>
          <a:blip r:embed="rId5">
            <a:extLst/>
          </a:blip>
          <a:stretch>
            <a:fillRect/>
          </a:stretch>
        </p:blipFill>
        <p:spPr>
          <a:xfrm>
            <a:off x="4171155" y="4538212"/>
            <a:ext cx="1679029" cy="1147514"/>
          </a:xfrm>
          <a:prstGeom prst="rect">
            <a:avLst/>
          </a:prstGeom>
          <a:ln w="12700">
            <a:miter lim="400000"/>
          </a:ln>
        </p:spPr>
      </p:pic>
      <p:sp>
        <p:nvSpPr>
          <p:cNvPr id="226"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7" name="Google Shape;84;p13" descr="Google Shape;84;p13"/>
          <p:cNvPicPr>
            <a:picLocks noChangeAspect="1"/>
          </p:cNvPicPr>
          <p:nvPr/>
        </p:nvPicPr>
        <p:blipFill>
          <a:blip r:embed="rId6">
            <a:extLst/>
          </a:blip>
          <a:stretch>
            <a:fillRect/>
          </a:stretch>
        </p:blipFill>
        <p:spPr>
          <a:xfrm>
            <a:off x="4113069" y="6417612"/>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egnaposto testo 1"/>
          <p:cNvSpPr txBox="1"/>
          <p:nvPr>
            <p:ph type="body" idx="1"/>
          </p:nvPr>
        </p:nvSpPr>
        <p:spPr>
          <a:xfrm>
            <a:off x="286152" y="1151192"/>
            <a:ext cx="8762405" cy="4850851"/>
          </a:xfrm>
          <a:prstGeom prst="rect">
            <a:avLst/>
          </a:prstGeom>
        </p:spPr>
        <p:txBody>
          <a:bodyPr/>
          <a:lstStyle/>
          <a:p>
            <a:pPr marL="0" indent="0">
              <a:buSzTx/>
              <a:buNone/>
              <a:defRPr sz="1400">
                <a:latin typeface="Calibri"/>
                <a:ea typeface="Calibri"/>
                <a:cs typeface="Calibri"/>
                <a:sym typeface="Calibri"/>
              </a:defRPr>
            </a:pPr>
            <a:r>
              <a:t>Il </a:t>
            </a:r>
            <a:r>
              <a:rPr b="1"/>
              <a:t>conto corrente è come un salvadanaio,</a:t>
            </a:r>
            <a:r>
              <a:t> nel quale</a:t>
            </a:r>
            <a:r>
              <a:rPr b="1"/>
              <a:t> si possono aggiungere o prendere soldi in qualsiasi momento</a:t>
            </a:r>
            <a:r>
              <a:t>. Solo che questo salvadanaio, anziché in casa </a:t>
            </a:r>
            <a:r>
              <a:rPr b="1"/>
              <a:t>si trova custodito in banca o alle poste</a:t>
            </a:r>
            <a:r>
              <a:t>.</a:t>
            </a:r>
          </a:p>
          <a:p>
            <a:pPr marL="0" indent="0">
              <a:buSzTx/>
              <a:buNone/>
              <a:defRPr sz="1400">
                <a:latin typeface="Calibri"/>
                <a:ea typeface="Calibri"/>
                <a:cs typeface="Calibri"/>
                <a:sym typeface="Calibri"/>
              </a:defRPr>
            </a:pPr>
            <a:r>
              <a:t>Rispetto alla mattonella o al materasso, il conto corrente bancario o postale è il luogo più sicuro dove mettere i soldi anche per poterli accumulare, in quanto elimina quasi tutti i rischi di tenere molto denaro in casa.</a:t>
            </a:r>
          </a:p>
          <a:p>
            <a:pPr marL="0" indent="0">
              <a:buSzTx/>
              <a:buNone/>
              <a:defRPr sz="1400"/>
            </a:pPr>
          </a:p>
          <a:p>
            <a:pPr marL="0" indent="0">
              <a:buSzTx/>
              <a:buNone/>
              <a:defRPr sz="1400"/>
            </a:pPr>
          </a:p>
          <a:p>
            <a:pPr marL="0" indent="0">
              <a:buSzTx/>
              <a:buNone/>
              <a:defRPr sz="1400"/>
            </a:pPr>
          </a:p>
          <a:p>
            <a:pPr marL="0" indent="0">
              <a:buSzTx/>
              <a:buNone/>
              <a:defRPr sz="1400"/>
            </a:pPr>
          </a:p>
          <a:p>
            <a:pPr marL="0" indent="0">
              <a:buSzTx/>
              <a:buNone/>
              <a:defRPr sz="1400"/>
            </a:pPr>
          </a:p>
          <a:p>
            <a:pPr marL="0" indent="0">
              <a:buSzTx/>
              <a:buNone/>
              <a:defRPr sz="1400"/>
            </a:pPr>
          </a:p>
          <a:p>
            <a:pPr marL="0" indent="0">
              <a:buSzTx/>
              <a:buNone/>
              <a:defRPr sz="1400"/>
            </a:pPr>
          </a:p>
          <a:p>
            <a:pPr marL="0" indent="0">
              <a:buSzTx/>
              <a:buNone/>
              <a:defRPr sz="1400">
                <a:latin typeface="Calibri"/>
                <a:ea typeface="Calibri"/>
                <a:cs typeface="Calibri"/>
                <a:sym typeface="Calibri"/>
              </a:defRPr>
            </a:pPr>
          </a:p>
          <a:p>
            <a:pPr marL="0" indent="0">
              <a:buSzTx/>
              <a:buNone/>
              <a:defRPr b="1" sz="1400">
                <a:latin typeface="Calibri"/>
                <a:ea typeface="Calibri"/>
                <a:cs typeface="Calibri"/>
                <a:sym typeface="Calibri"/>
              </a:defRPr>
            </a:pPr>
          </a:p>
          <a:p>
            <a:pPr marL="0" indent="0">
              <a:buSzTx/>
              <a:buNone/>
              <a:defRPr b="1" sz="1400">
                <a:latin typeface="Calibri"/>
                <a:ea typeface="Calibri"/>
                <a:cs typeface="Calibri"/>
                <a:sym typeface="Calibri"/>
              </a:defRPr>
            </a:pPr>
            <a:r>
              <a:t>A scadenze regolari</a:t>
            </a:r>
            <a:r>
              <a:rPr b="0"/>
              <a:t> la banca o le poste </a:t>
            </a:r>
            <a:r>
              <a:t>riconosce al correntista una somma, detta interesse</a:t>
            </a:r>
            <a:r>
              <a:rPr b="0"/>
              <a:t>.</a:t>
            </a:r>
          </a:p>
          <a:p>
            <a:pPr marL="0" indent="0">
              <a:buSzTx/>
              <a:buNone/>
              <a:defRPr sz="1400">
                <a:latin typeface="Calibri"/>
                <a:ea typeface="Calibri"/>
                <a:cs typeface="Calibri"/>
                <a:sym typeface="Calibri"/>
              </a:defRPr>
            </a:pPr>
            <a:r>
              <a:t>L’interesse si calcola applicando il tasso di interesse (espresso in %) sulle somme depositate e non utilizzate in un determinato periodo</a:t>
            </a:r>
          </a:p>
          <a:p>
            <a:pPr marL="0" indent="0">
              <a:buSzTx/>
              <a:buNone/>
              <a:defRPr sz="1400">
                <a:latin typeface="Calibri"/>
                <a:ea typeface="Calibri"/>
                <a:cs typeface="Calibri"/>
                <a:sym typeface="Calibri"/>
              </a:defRPr>
            </a:pPr>
          </a:p>
          <a:p>
            <a:pPr marL="0" indent="0">
              <a:buSzTx/>
              <a:buNone/>
              <a:defRPr sz="1400">
                <a:latin typeface="Calibri"/>
                <a:ea typeface="Calibri"/>
                <a:cs typeface="Calibri"/>
                <a:sym typeface="Calibri"/>
              </a:defRPr>
            </a:pPr>
            <a:r>
              <a:t>Il </a:t>
            </a:r>
            <a:r>
              <a:rPr b="1"/>
              <a:t>conto corrente ha</a:t>
            </a:r>
            <a:r>
              <a:t> però </a:t>
            </a:r>
            <a:r>
              <a:rPr b="1"/>
              <a:t>dei costi</a:t>
            </a:r>
            <a:r>
              <a:t>, chiamati “spese e commissioni”, </a:t>
            </a:r>
            <a:r>
              <a:rPr b="1"/>
              <a:t>che il cliente paga</a:t>
            </a:r>
            <a:r>
              <a:t> alla banca o alle poste </a:t>
            </a:r>
            <a:r>
              <a:rPr b="1"/>
              <a:t>per le operazioni eseguite sul conto</a:t>
            </a:r>
            <a:r>
              <a:t>.</a:t>
            </a:r>
          </a:p>
        </p:txBody>
      </p:sp>
      <p:sp>
        <p:nvSpPr>
          <p:cNvPr id="230" name="Titolo 2"/>
          <p:cNvSpPr txBox="1"/>
          <p:nvPr>
            <p:ph type="title"/>
          </p:nvPr>
        </p:nvSpPr>
        <p:spPr>
          <a:xfrm>
            <a:off x="284843" y="344769"/>
            <a:ext cx="8034523" cy="329223"/>
          </a:xfrm>
          <a:prstGeom prst="rect">
            <a:avLst/>
          </a:prstGeom>
        </p:spPr>
        <p:txBody>
          <a:bodyPr/>
          <a:lstStyle>
            <a:lvl1pPr>
              <a:defRPr sz="2400"/>
            </a:lvl1pPr>
          </a:lstStyle>
          <a:p>
            <a:pPr/>
            <a:r>
              <a:t>Il conto corrente come un salvadanaio</a:t>
            </a:r>
          </a:p>
        </p:txBody>
      </p:sp>
      <p:pic>
        <p:nvPicPr>
          <p:cNvPr id="231" name="Immagine 5" descr="Immagine 5"/>
          <p:cNvPicPr>
            <a:picLocks noChangeAspect="1"/>
          </p:cNvPicPr>
          <p:nvPr/>
        </p:nvPicPr>
        <p:blipFill>
          <a:blip r:embed="rId2">
            <a:extLst/>
          </a:blip>
          <a:stretch>
            <a:fillRect/>
          </a:stretch>
        </p:blipFill>
        <p:spPr>
          <a:xfrm>
            <a:off x="2998210" y="2298217"/>
            <a:ext cx="2758022" cy="1821659"/>
          </a:xfrm>
          <a:prstGeom prst="rect">
            <a:avLst/>
          </a:prstGeom>
          <a:ln w="12700">
            <a:miter lim="400000"/>
          </a:ln>
        </p:spPr>
      </p:pic>
      <p:sp>
        <p:nvSpPr>
          <p:cNvPr id="232"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3" name="Google Shape;84;p13" descr="Google Shape;84;p13"/>
          <p:cNvPicPr>
            <a:picLocks noChangeAspect="1"/>
          </p:cNvPicPr>
          <p:nvPr/>
        </p:nvPicPr>
        <p:blipFill>
          <a:blip r:embed="rId3">
            <a:extLst/>
          </a:blip>
          <a:stretch>
            <a:fillRect/>
          </a:stretch>
        </p:blipFill>
        <p:spPr>
          <a:xfrm>
            <a:off x="4113069" y="6417612"/>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Google Shape;74;p12"/>
          <p:cNvSpPr txBox="1"/>
          <p:nvPr>
            <p:ph type="title"/>
          </p:nvPr>
        </p:nvSpPr>
        <p:spPr>
          <a:xfrm>
            <a:off x="234000" y="475200"/>
            <a:ext cx="8690400" cy="306366"/>
          </a:xfrm>
          <a:prstGeom prst="rect">
            <a:avLst/>
          </a:prstGeom>
        </p:spPr>
        <p:txBody>
          <a:bodyPr/>
          <a:lstStyle>
            <a:lvl1pPr defTabSz="804672">
              <a:lnSpc>
                <a:spcPct val="78571"/>
              </a:lnSpc>
              <a:defRPr sz="2400"/>
            </a:lvl1pPr>
          </a:lstStyle>
          <a:p>
            <a:pPr/>
            <a:r>
              <a:t>Chi è UniGens?</a:t>
            </a:r>
          </a:p>
        </p:txBody>
      </p:sp>
      <p:sp>
        <p:nvSpPr>
          <p:cNvPr id="128" name="Google Shape;75;p12"/>
          <p:cNvSpPr txBox="1"/>
          <p:nvPr>
            <p:ph type="body" idx="1"/>
          </p:nvPr>
        </p:nvSpPr>
        <p:spPr>
          <a:xfrm>
            <a:off x="234000" y="1339198"/>
            <a:ext cx="8460000" cy="4416599"/>
          </a:xfrm>
          <a:prstGeom prst="rect">
            <a:avLst/>
          </a:prstGeom>
        </p:spPr>
        <p:txBody>
          <a:bodyPr/>
          <a:lstStyle/>
          <a:p>
            <a:pPr marL="0" indent="0" algn="just" defTabSz="905255">
              <a:spcBef>
                <a:spcPts val="0"/>
              </a:spcBef>
              <a:buSzTx/>
              <a:buNone/>
              <a:defRPr sz="1600">
                <a:latin typeface="Calibri"/>
                <a:ea typeface="Calibri"/>
                <a:cs typeface="Calibri"/>
                <a:sym typeface="Calibri"/>
              </a:defRPr>
            </a:pPr>
            <a:r>
              <a:t>È un’</a:t>
            </a:r>
            <a:r>
              <a:rPr b="1">
                <a:solidFill>
                  <a:srgbClr val="00A197"/>
                </a:solidFill>
              </a:rPr>
              <a:t>Organizzazione di Volontariato (</a:t>
            </a:r>
            <a:r>
              <a:rPr b="1" u="sng">
                <a:solidFill>
                  <a:srgbClr val="0000FF"/>
                </a:solidFill>
                <a:uFill>
                  <a:solidFill>
                    <a:srgbClr val="0000FF"/>
                  </a:solidFill>
                </a:uFill>
                <a:hlinkClick r:id="rId2" invalidUrl="" action="" tgtFrame="" tooltip="" history="1" highlightClick="0" endSnd="0"/>
              </a:rPr>
              <a:t>www.unigens.it</a:t>
            </a:r>
            <a:r>
              <a:rPr b="1">
                <a:solidFill>
                  <a:srgbClr val="00A197"/>
                </a:solidFill>
              </a:rPr>
              <a:t>) </a:t>
            </a:r>
            <a:r>
              <a:t>che:</a:t>
            </a:r>
          </a:p>
          <a:p>
            <a:pPr marL="358329" indent="-358329" algn="just" defTabSz="905255">
              <a:spcBef>
                <a:spcPts val="500"/>
              </a:spcBef>
              <a:buClr>
                <a:srgbClr val="00A197"/>
              </a:buClr>
              <a:buSzPts val="1600"/>
              <a:buFont typeface="Helvetica"/>
              <a:buChar char="✔"/>
              <a:defRPr i="1" sz="1600">
                <a:latin typeface="Calibri"/>
                <a:ea typeface="Calibri"/>
                <a:cs typeface="Calibri"/>
                <a:sym typeface="Calibri"/>
              </a:defRPr>
            </a:pPr>
            <a:r>
              <a:t>“</a:t>
            </a:r>
            <a:r>
              <a:rPr i="0"/>
              <a:t>persegue esclusivamente finalità di </a:t>
            </a:r>
            <a:r>
              <a:rPr b="1" i="0">
                <a:solidFill>
                  <a:srgbClr val="00A197"/>
                </a:solidFill>
              </a:rPr>
              <a:t>solidarietà</a:t>
            </a:r>
            <a:r>
              <a:rPr i="0">
                <a:solidFill>
                  <a:srgbClr val="009DBB"/>
                </a:solidFill>
              </a:rPr>
              <a:t> </a:t>
            </a:r>
            <a:r>
              <a:rPr b="1" i="0">
                <a:solidFill>
                  <a:srgbClr val="00A197"/>
                </a:solidFill>
              </a:rPr>
              <a:t>sociale</a:t>
            </a:r>
            <a:r>
              <a:t>“</a:t>
            </a:r>
            <a:endParaRPr b="1">
              <a:solidFill>
                <a:srgbClr val="00A197"/>
              </a:solidFill>
            </a:endParaRPr>
          </a:p>
          <a:p>
            <a:pPr marL="358329" indent="-358329" algn="just" defTabSz="905255">
              <a:spcBef>
                <a:spcPts val="500"/>
              </a:spcBef>
              <a:buClr>
                <a:srgbClr val="00A197"/>
              </a:buClr>
              <a:buSzPts val="1600"/>
              <a:buFont typeface="Helvetica"/>
              <a:buChar char="✔"/>
              <a:defRPr sz="1600">
                <a:latin typeface="Calibri"/>
                <a:ea typeface="Calibri"/>
                <a:cs typeface="Calibri"/>
                <a:sym typeface="Calibri"/>
              </a:defRPr>
            </a:pPr>
            <a:r>
              <a:t>a</a:t>
            </a:r>
            <a:r>
              <a:t>d oggi conta su circa </a:t>
            </a:r>
            <a:r>
              <a:rPr b="1">
                <a:solidFill>
                  <a:srgbClr val="00A197"/>
                </a:solidFill>
              </a:rPr>
              <a:t>500</a:t>
            </a:r>
            <a:r>
              <a:rPr b="1">
                <a:solidFill>
                  <a:srgbClr val="009DBB"/>
                </a:solidFill>
              </a:rPr>
              <a:t> </a:t>
            </a:r>
            <a:r>
              <a:rPr b="1">
                <a:solidFill>
                  <a:srgbClr val="00A197"/>
                </a:solidFill>
              </a:rPr>
              <a:t>volontari</a:t>
            </a:r>
            <a:r>
              <a:rPr b="1">
                <a:solidFill>
                  <a:srgbClr val="009DBB"/>
                </a:solidFill>
              </a:rPr>
              <a:t> </a:t>
            </a:r>
            <a:r>
              <a:t>attivi che, continuamente aggiornati con specifici percorsi formativi, </a:t>
            </a:r>
            <a:r>
              <a:rPr b="1">
                <a:solidFill>
                  <a:srgbClr val="00A197"/>
                </a:solidFill>
              </a:rPr>
              <a:t>mettono a disposizione competenze ed esperienze</a:t>
            </a:r>
            <a:r>
              <a:t> maturate in anni di attività nel settore bancario</a:t>
            </a:r>
          </a:p>
          <a:p>
            <a:pPr marL="358329" indent="-358329" algn="just" defTabSz="905255">
              <a:spcBef>
                <a:spcPts val="500"/>
              </a:spcBef>
              <a:buClr>
                <a:srgbClr val="00A197"/>
              </a:buClr>
              <a:buSzPts val="1600"/>
              <a:buFont typeface="Helvetica"/>
              <a:buChar char="✔"/>
              <a:defRPr sz="1600">
                <a:latin typeface="Calibri"/>
                <a:ea typeface="Calibri"/>
                <a:cs typeface="Calibri"/>
                <a:sym typeface="Calibri"/>
              </a:defRPr>
            </a:pPr>
            <a:r>
              <a:t>“si propone di contribuire ai processi di </a:t>
            </a:r>
            <a:r>
              <a:rPr b="1">
                <a:solidFill>
                  <a:srgbClr val="00A197"/>
                </a:solidFill>
              </a:rPr>
              <a:t>sviluppo</a:t>
            </a:r>
            <a:r>
              <a:rPr>
                <a:solidFill>
                  <a:srgbClr val="009DBB"/>
                </a:solidFill>
              </a:rPr>
              <a:t> </a:t>
            </a:r>
            <a:r>
              <a:rPr b="1">
                <a:solidFill>
                  <a:srgbClr val="00A197"/>
                </a:solidFill>
              </a:rPr>
              <a:t>umano</a:t>
            </a:r>
            <a:r>
              <a:rPr>
                <a:solidFill>
                  <a:srgbClr val="009DBB"/>
                </a:solidFill>
              </a:rPr>
              <a:t> </a:t>
            </a:r>
            <a:r>
              <a:rPr b="1">
                <a:solidFill>
                  <a:srgbClr val="00A197"/>
                </a:solidFill>
              </a:rPr>
              <a:t>sociale</a:t>
            </a:r>
            <a:r>
              <a:rPr>
                <a:solidFill>
                  <a:srgbClr val="009DBB"/>
                </a:solidFill>
              </a:rPr>
              <a:t> </a:t>
            </a:r>
            <a:r>
              <a:t>ed </a:t>
            </a:r>
            <a:r>
              <a:rPr b="1">
                <a:solidFill>
                  <a:srgbClr val="00A197"/>
                </a:solidFill>
              </a:rPr>
              <a:t>economico</a:t>
            </a:r>
            <a:r>
              <a:rPr>
                <a:solidFill>
                  <a:srgbClr val="009DBB"/>
                </a:solidFill>
              </a:rPr>
              <a:t> </a:t>
            </a:r>
            <a:r>
              <a:t>supportando, educando ed assistendo persone, famiglie, ed enti in generale, al fine di migliorare la </a:t>
            </a:r>
            <a:r>
              <a:rPr b="1">
                <a:solidFill>
                  <a:srgbClr val="00A197"/>
                </a:solidFill>
              </a:rPr>
              <a:t>consapevolezza</a:t>
            </a:r>
            <a:r>
              <a:rPr>
                <a:solidFill>
                  <a:srgbClr val="009DBB"/>
                </a:solidFill>
              </a:rPr>
              <a:t> </a:t>
            </a:r>
            <a:r>
              <a:t>in </a:t>
            </a:r>
            <a:r>
              <a:rPr b="1">
                <a:solidFill>
                  <a:srgbClr val="00A197"/>
                </a:solidFill>
              </a:rPr>
              <a:t>ambito</a:t>
            </a:r>
            <a:r>
              <a:rPr>
                <a:solidFill>
                  <a:srgbClr val="009DBB"/>
                </a:solidFill>
              </a:rPr>
              <a:t> </a:t>
            </a:r>
            <a:r>
              <a:rPr b="1">
                <a:solidFill>
                  <a:srgbClr val="00A197"/>
                </a:solidFill>
              </a:rPr>
              <a:t>finanziario</a:t>
            </a:r>
            <a:r>
              <a:rPr>
                <a:solidFill>
                  <a:srgbClr val="009DBB"/>
                </a:solidFill>
              </a:rPr>
              <a:t> </a:t>
            </a:r>
            <a:r>
              <a:t>e di </a:t>
            </a:r>
            <a:r>
              <a:rPr b="1">
                <a:solidFill>
                  <a:srgbClr val="00A197"/>
                </a:solidFill>
              </a:rPr>
              <a:t>accesso</a:t>
            </a:r>
            <a:r>
              <a:rPr>
                <a:solidFill>
                  <a:srgbClr val="009DBB"/>
                </a:solidFill>
              </a:rPr>
              <a:t> </a:t>
            </a:r>
            <a:r>
              <a:t>al </a:t>
            </a:r>
            <a:r>
              <a:rPr b="1">
                <a:solidFill>
                  <a:srgbClr val="00A197"/>
                </a:solidFill>
              </a:rPr>
              <a:t>credito</a:t>
            </a:r>
            <a:r>
              <a:t>“</a:t>
            </a:r>
            <a:endParaRPr b="1" i="1">
              <a:solidFill>
                <a:srgbClr val="00A197"/>
              </a:solidFill>
            </a:endParaRPr>
          </a:p>
          <a:p>
            <a:pPr marL="358329" indent="-358329" algn="just" defTabSz="905255">
              <a:spcBef>
                <a:spcPts val="500"/>
              </a:spcBef>
              <a:buClr>
                <a:srgbClr val="00A197"/>
              </a:buClr>
              <a:buSzPts val="1600"/>
              <a:buFont typeface="Helvetica"/>
              <a:buChar char="✔"/>
              <a:defRPr sz="1600">
                <a:latin typeface="Calibri"/>
                <a:ea typeface="Calibri"/>
                <a:cs typeface="Calibri"/>
                <a:sym typeface="Calibri"/>
              </a:defRPr>
            </a:pPr>
            <a:r>
              <a:t>il</a:t>
            </a:r>
            <a:r>
              <a:t> </a:t>
            </a:r>
            <a:r>
              <a:rPr b="1">
                <a:solidFill>
                  <a:srgbClr val="00A197"/>
                </a:solidFill>
              </a:rPr>
              <a:t>principale</a:t>
            </a:r>
            <a:r>
              <a:t> </a:t>
            </a:r>
            <a:r>
              <a:rPr b="1">
                <a:solidFill>
                  <a:srgbClr val="00A197"/>
                </a:solidFill>
              </a:rPr>
              <a:t>ambito</a:t>
            </a:r>
            <a:r>
              <a:t> di intervento è l’educazione finanziaria con: </a:t>
            </a:r>
          </a:p>
          <a:p>
            <a:pPr lvl="1" marL="886395" indent="-528066" algn="just" defTabSz="905255">
              <a:spcBef>
                <a:spcPts val="500"/>
              </a:spcBef>
              <a:buClr>
                <a:srgbClr val="00A197"/>
              </a:buClr>
              <a:buSzPts val="1600"/>
              <a:buFont typeface="Helvetica"/>
              <a:buChar char="✔"/>
              <a:defRPr b="1" sz="1600">
                <a:solidFill>
                  <a:srgbClr val="00A197"/>
                </a:solidFill>
                <a:latin typeface="Calibri"/>
                <a:ea typeface="Calibri"/>
                <a:cs typeface="Calibri"/>
                <a:sym typeface="Calibri"/>
              </a:defRPr>
            </a:pPr>
            <a:r>
              <a:t>interventi</a:t>
            </a:r>
            <a:r>
              <a:rPr b="0">
                <a:solidFill>
                  <a:srgbClr val="000000"/>
                </a:solidFill>
              </a:rPr>
              <a:t> di </a:t>
            </a:r>
            <a:r>
              <a:t>docenza</a:t>
            </a:r>
            <a:r>
              <a:rPr b="0">
                <a:solidFill>
                  <a:srgbClr val="000000"/>
                </a:solidFill>
              </a:rPr>
              <a:t> (studenti PCTO, studenti ITS, Università della Terza età, immigrati, detenuti a fine pena, ecc.) in </a:t>
            </a:r>
            <a:r>
              <a:t>presenza</a:t>
            </a:r>
            <a:r>
              <a:rPr b="0">
                <a:solidFill>
                  <a:srgbClr val="000000"/>
                </a:solidFill>
              </a:rPr>
              <a:t> o da </a:t>
            </a:r>
            <a:r>
              <a:t>remoto</a:t>
            </a:r>
          </a:p>
          <a:p>
            <a:pPr lvl="1" marL="886395" indent="-528066" algn="just" defTabSz="905255">
              <a:spcBef>
                <a:spcPts val="500"/>
              </a:spcBef>
              <a:buClr>
                <a:srgbClr val="00A197"/>
              </a:buClr>
              <a:buSzPts val="1600"/>
              <a:buFont typeface="Helvetica"/>
              <a:buChar char="✔"/>
              <a:defRPr b="1" sz="1600">
                <a:solidFill>
                  <a:srgbClr val="00A197"/>
                </a:solidFill>
                <a:latin typeface="Calibri"/>
                <a:ea typeface="Calibri"/>
                <a:cs typeface="Calibri"/>
                <a:sym typeface="Calibri"/>
              </a:defRPr>
            </a:pPr>
            <a:r>
              <a:t>supporto</a:t>
            </a:r>
            <a:r>
              <a:rPr b="0">
                <a:solidFill>
                  <a:srgbClr val="000000"/>
                </a:solidFill>
              </a:rPr>
              <a:t> </a:t>
            </a:r>
            <a:r>
              <a:t>individuale</a:t>
            </a:r>
            <a:r>
              <a:rPr b="0">
                <a:solidFill>
                  <a:srgbClr val="000000"/>
                </a:solidFill>
              </a:rPr>
              <a:t> a </a:t>
            </a:r>
            <a:r>
              <a:t>piccoli</a:t>
            </a:r>
            <a:r>
              <a:rPr b="0">
                <a:solidFill>
                  <a:srgbClr val="000000"/>
                </a:solidFill>
              </a:rPr>
              <a:t> </a:t>
            </a:r>
            <a:r>
              <a:t>imprenditori</a:t>
            </a:r>
            <a:r>
              <a:rPr b="0">
                <a:solidFill>
                  <a:srgbClr val="000000"/>
                </a:solidFill>
              </a:rPr>
              <a:t> (attività propedeutiche, avvio attività, sviluppo del business)</a:t>
            </a:r>
          </a:p>
          <a:p>
            <a:pPr marL="358329" indent="-358329" algn="just" defTabSz="905255">
              <a:spcBef>
                <a:spcPts val="500"/>
              </a:spcBef>
              <a:buClr>
                <a:srgbClr val="00A197"/>
              </a:buClr>
              <a:buSzPts val="1600"/>
              <a:buFont typeface="Helvetica"/>
              <a:buChar char="✔"/>
              <a:defRPr sz="1600">
                <a:latin typeface="Calibri"/>
                <a:ea typeface="Calibri"/>
                <a:cs typeface="Calibri"/>
                <a:sym typeface="Calibri"/>
              </a:defRPr>
            </a:pPr>
            <a:r>
              <a:t>Ha una </a:t>
            </a:r>
            <a:r>
              <a:rPr b="1">
                <a:solidFill>
                  <a:srgbClr val="00A197"/>
                </a:solidFill>
              </a:rPr>
              <a:t>sede</a:t>
            </a:r>
            <a:r>
              <a:rPr>
                <a:solidFill>
                  <a:srgbClr val="009DBB"/>
                </a:solidFill>
              </a:rPr>
              <a:t> </a:t>
            </a:r>
            <a:r>
              <a:rPr b="1">
                <a:solidFill>
                  <a:srgbClr val="00A197"/>
                </a:solidFill>
              </a:rPr>
              <a:t>centrale</a:t>
            </a:r>
            <a:r>
              <a:t> a </a:t>
            </a:r>
            <a:r>
              <a:rPr b="1">
                <a:solidFill>
                  <a:srgbClr val="00A197"/>
                </a:solidFill>
              </a:rPr>
              <a:t>Milano</a:t>
            </a:r>
            <a:r>
              <a:rPr>
                <a:solidFill>
                  <a:srgbClr val="009DBB"/>
                </a:solidFill>
              </a:rPr>
              <a:t> </a:t>
            </a:r>
            <a:r>
              <a:t>e </a:t>
            </a:r>
            <a:r>
              <a:rPr b="1">
                <a:solidFill>
                  <a:srgbClr val="00A197"/>
                </a:solidFill>
              </a:rPr>
              <a:t>7</a:t>
            </a:r>
            <a:r>
              <a:rPr b="1">
                <a:solidFill>
                  <a:srgbClr val="009DBB"/>
                </a:solidFill>
              </a:rPr>
              <a:t> </a:t>
            </a:r>
            <a:r>
              <a:rPr b="1">
                <a:solidFill>
                  <a:srgbClr val="00A197"/>
                </a:solidFill>
              </a:rPr>
              <a:t>sedi</a:t>
            </a:r>
            <a:r>
              <a:rPr>
                <a:solidFill>
                  <a:srgbClr val="009DBB"/>
                </a:solidFill>
              </a:rPr>
              <a:t> </a:t>
            </a:r>
            <a:r>
              <a:rPr b="1">
                <a:solidFill>
                  <a:srgbClr val="00A197"/>
                </a:solidFill>
              </a:rPr>
              <a:t>secondarie</a:t>
            </a:r>
            <a:r>
              <a:rPr>
                <a:solidFill>
                  <a:srgbClr val="009DBB"/>
                </a:solidFill>
              </a:rPr>
              <a:t> </a:t>
            </a:r>
            <a:r>
              <a:t>(Milano, Torino, Verona, Bologna, Roma, Napoli, Palermo) </a:t>
            </a:r>
          </a:p>
        </p:txBody>
      </p:sp>
      <p:pic>
        <p:nvPicPr>
          <p:cNvPr id="129" name="Google Shape;76;p12" descr="Google Shape;76;p12"/>
          <p:cNvPicPr>
            <a:picLocks noChangeAspect="1"/>
          </p:cNvPicPr>
          <p:nvPr/>
        </p:nvPicPr>
        <p:blipFill>
          <a:blip r:embed="rId3">
            <a:extLst/>
          </a:blip>
          <a:stretch>
            <a:fillRect/>
          </a:stretch>
        </p:blipFill>
        <p:spPr>
          <a:xfrm>
            <a:off x="4017715" y="6417610"/>
            <a:ext cx="1108570" cy="162003"/>
          </a:xfrm>
          <a:prstGeom prst="rect">
            <a:avLst/>
          </a:prstGeom>
          <a:ln w="12700">
            <a:miter lim="400000"/>
          </a:ln>
        </p:spPr>
      </p:pic>
      <p:sp>
        <p:nvSpPr>
          <p:cNvPr id="130" name="Google Shape;77;p12"/>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egnaposto testo 1"/>
          <p:cNvSpPr txBox="1"/>
          <p:nvPr>
            <p:ph type="body" idx="1"/>
          </p:nvPr>
        </p:nvSpPr>
        <p:spPr>
          <a:xfrm>
            <a:off x="257350" y="1098899"/>
            <a:ext cx="8695853" cy="5257940"/>
          </a:xfrm>
          <a:prstGeom prst="rect">
            <a:avLst/>
          </a:prstGeom>
        </p:spPr>
        <p:txBody>
          <a:bodyPr/>
          <a:lstStyle/>
          <a:p>
            <a:pPr marL="0" indent="0" defTabSz="905255">
              <a:lnSpc>
                <a:spcPct val="80000"/>
              </a:lnSpc>
              <a:spcBef>
                <a:spcPts val="100"/>
              </a:spcBef>
              <a:buSzTx/>
              <a:buNone/>
              <a:defRPr sz="1300">
                <a:latin typeface="Calibri"/>
                <a:ea typeface="Calibri"/>
                <a:cs typeface="Calibri"/>
                <a:sym typeface="Calibri"/>
              </a:defRPr>
            </a:pPr>
            <a:r>
              <a:t>Quali sono le voci che compongono il calcolo degli interessi?</a:t>
            </a:r>
          </a:p>
          <a:p>
            <a:pPr marL="0" indent="0" defTabSz="905255">
              <a:lnSpc>
                <a:spcPct val="80000"/>
              </a:lnSpc>
              <a:spcBef>
                <a:spcPts val="100"/>
              </a:spcBef>
              <a:buSzTx/>
              <a:buNone/>
              <a:defRPr sz="1300">
                <a:latin typeface="Calibri"/>
                <a:ea typeface="Calibri"/>
                <a:cs typeface="Calibri"/>
                <a:sym typeface="Calibri"/>
              </a:defRPr>
            </a:pPr>
          </a:p>
          <a:p>
            <a:pPr marL="0" indent="0" defTabSz="905255">
              <a:lnSpc>
                <a:spcPct val="80000"/>
              </a:lnSpc>
              <a:spcBef>
                <a:spcPts val="100"/>
              </a:spcBef>
              <a:buSzTx/>
              <a:buNone/>
              <a:defRPr b="1" sz="1300">
                <a:latin typeface="Calibri"/>
                <a:ea typeface="Calibri"/>
                <a:cs typeface="Calibri"/>
                <a:sym typeface="Calibri"/>
              </a:defRPr>
            </a:pPr>
            <a:r>
              <a:t>C</a:t>
            </a:r>
            <a:r>
              <a:rPr b="0"/>
              <a:t> = capitale depositato sul conto corrente</a:t>
            </a:r>
          </a:p>
          <a:p>
            <a:pPr marL="0" indent="0" defTabSz="905255">
              <a:lnSpc>
                <a:spcPct val="80000"/>
              </a:lnSpc>
              <a:spcBef>
                <a:spcPts val="100"/>
              </a:spcBef>
              <a:buSzTx/>
              <a:buNone/>
              <a:defRPr b="1" sz="1300">
                <a:latin typeface="Calibri"/>
                <a:ea typeface="Calibri"/>
                <a:cs typeface="Calibri"/>
                <a:sym typeface="Calibri"/>
              </a:defRPr>
            </a:pPr>
            <a:r>
              <a:t>I</a:t>
            </a:r>
            <a:r>
              <a:rPr b="0"/>
              <a:t> = tasso di interesse (%) annuo</a:t>
            </a:r>
          </a:p>
          <a:p>
            <a:pPr marL="0" indent="0" defTabSz="905255">
              <a:lnSpc>
                <a:spcPct val="80000"/>
              </a:lnSpc>
              <a:spcBef>
                <a:spcPts val="100"/>
              </a:spcBef>
              <a:buSzTx/>
              <a:buNone/>
              <a:defRPr b="1" sz="1300">
                <a:latin typeface="Calibri"/>
                <a:ea typeface="Calibri"/>
                <a:cs typeface="Calibri"/>
                <a:sym typeface="Calibri"/>
              </a:defRPr>
            </a:pPr>
            <a:r>
              <a:t>T</a:t>
            </a:r>
            <a:r>
              <a:rPr b="0"/>
              <a:t>= tempo in giorni</a:t>
            </a:r>
          </a:p>
          <a:p>
            <a:pPr marL="0" indent="0" defTabSz="905255">
              <a:lnSpc>
                <a:spcPct val="80000"/>
              </a:lnSpc>
              <a:spcBef>
                <a:spcPts val="100"/>
              </a:spcBef>
              <a:buSzTx/>
              <a:buNone/>
              <a:defRPr b="1" sz="1300">
                <a:latin typeface="Calibri"/>
                <a:ea typeface="Calibri"/>
                <a:cs typeface="Calibri"/>
                <a:sym typeface="Calibri"/>
              </a:defRPr>
            </a:pPr>
            <a:r>
              <a:t>D</a:t>
            </a:r>
            <a:r>
              <a:rPr b="0"/>
              <a:t> = divisore fisso che sarà </a:t>
            </a:r>
            <a:r>
              <a:t>36.000 se consideriamo l’anno commerciale</a:t>
            </a:r>
            <a:r>
              <a:rPr b="0"/>
              <a:t> (si considerano 360 giorni) o </a:t>
            </a:r>
            <a:r>
              <a:t>36.500 se consideriamo l’anno civile</a:t>
            </a:r>
            <a:r>
              <a:rPr b="0"/>
              <a:t> (365 giorni).</a:t>
            </a:r>
          </a:p>
          <a:p>
            <a:pPr marL="0" indent="0" defTabSz="905255">
              <a:lnSpc>
                <a:spcPct val="80000"/>
              </a:lnSpc>
              <a:spcBef>
                <a:spcPts val="100"/>
              </a:spcBef>
              <a:buSzTx/>
              <a:buNone/>
              <a:defRPr sz="1300">
                <a:latin typeface="Calibri"/>
                <a:ea typeface="Calibri"/>
                <a:cs typeface="Calibri"/>
                <a:sym typeface="Calibri"/>
              </a:defRPr>
            </a:pPr>
          </a:p>
          <a:p>
            <a:pPr marL="0" indent="0" defTabSz="905255">
              <a:lnSpc>
                <a:spcPct val="80000"/>
              </a:lnSpc>
              <a:spcBef>
                <a:spcPts val="100"/>
              </a:spcBef>
              <a:buSzTx/>
              <a:buNone/>
              <a:defRPr sz="1300">
                <a:latin typeface="Calibri"/>
                <a:ea typeface="Calibri"/>
                <a:cs typeface="Calibri"/>
                <a:sym typeface="Calibri"/>
              </a:defRPr>
            </a:pPr>
            <a:r>
              <a:t>La formula matematica per calcolarlo è la seguente: </a:t>
            </a:r>
          </a:p>
          <a:p>
            <a:pPr marL="0" indent="0" defTabSz="905255">
              <a:lnSpc>
                <a:spcPct val="80000"/>
              </a:lnSpc>
              <a:spcBef>
                <a:spcPts val="100"/>
              </a:spcBef>
              <a:buSzTx/>
              <a:buNone/>
              <a:defRPr sz="500">
                <a:latin typeface="Calibri"/>
                <a:ea typeface="Calibri"/>
                <a:cs typeface="Calibri"/>
                <a:sym typeface="Calibri"/>
              </a:defRPr>
            </a:pPr>
          </a:p>
          <a:p>
            <a:pPr marL="0" indent="0" algn="ctr" defTabSz="905255">
              <a:lnSpc>
                <a:spcPct val="80000"/>
              </a:lnSpc>
              <a:spcBef>
                <a:spcPts val="100"/>
              </a:spcBef>
              <a:buSzTx/>
              <a:buNone/>
              <a:defRPr b="1" sz="1300">
                <a:latin typeface="Calibri"/>
                <a:ea typeface="Calibri"/>
                <a:cs typeface="Calibri"/>
                <a:sym typeface="Calibri"/>
              </a:defRPr>
            </a:pPr>
            <a:r>
              <a:t>Interesse = (Capitale depositato * tasso d’interesse annuo * tipo in giorni) / divisore fisso</a:t>
            </a:r>
          </a:p>
          <a:p>
            <a:pPr marL="0" indent="0" algn="ctr" defTabSz="452627">
              <a:spcBef>
                <a:spcPts val="0"/>
              </a:spcBef>
              <a:buSzTx/>
              <a:buNone/>
              <a:defRPr sz="500">
                <a:solidFill>
                  <a:srgbClr val="4D5156"/>
                </a:solidFill>
                <a:latin typeface="Calibri"/>
                <a:ea typeface="Calibri"/>
                <a:cs typeface="Calibri"/>
                <a:sym typeface="Calibri"/>
              </a:defRPr>
            </a:pPr>
          </a:p>
          <a:p>
            <a:pPr marL="0" indent="0" algn="ctr" defTabSz="452627">
              <a:spcBef>
                <a:spcPts val="0"/>
              </a:spcBef>
              <a:buSzTx/>
              <a:buNone/>
              <a:defRPr sz="1300">
                <a:solidFill>
                  <a:srgbClr val="4D5156"/>
                </a:solidFill>
                <a:latin typeface="Calibri"/>
                <a:ea typeface="Calibri"/>
                <a:cs typeface="Calibri"/>
                <a:sym typeface="Calibri"/>
              </a:defRPr>
            </a:pPr>
            <a:r>
              <a:t>ovvero</a:t>
            </a:r>
          </a:p>
          <a:p>
            <a:pPr marL="0" indent="0" algn="ctr" defTabSz="905255">
              <a:lnSpc>
                <a:spcPct val="80000"/>
              </a:lnSpc>
              <a:spcBef>
                <a:spcPts val="100"/>
              </a:spcBef>
              <a:buSzTx/>
              <a:buNone/>
              <a:defRPr b="1" sz="1300">
                <a:latin typeface="Calibri"/>
                <a:ea typeface="Calibri"/>
                <a:cs typeface="Calibri"/>
                <a:sym typeface="Calibri"/>
              </a:defRPr>
            </a:pPr>
            <a:r>
              <a:t>Interesse = C *I* T / D</a:t>
            </a:r>
          </a:p>
          <a:p>
            <a:pPr marL="0" indent="0" defTabSz="905255">
              <a:lnSpc>
                <a:spcPct val="80000"/>
              </a:lnSpc>
              <a:spcBef>
                <a:spcPts val="100"/>
              </a:spcBef>
              <a:buSzTx/>
              <a:buNone/>
              <a:defRPr sz="500">
                <a:latin typeface="Calibri"/>
                <a:ea typeface="Calibri"/>
                <a:cs typeface="Calibri"/>
                <a:sym typeface="Calibri"/>
              </a:defRPr>
            </a:pPr>
          </a:p>
          <a:p>
            <a:pPr marL="0" indent="0" defTabSz="905255">
              <a:lnSpc>
                <a:spcPct val="80000"/>
              </a:lnSpc>
              <a:spcBef>
                <a:spcPts val="100"/>
              </a:spcBef>
              <a:buSzTx/>
              <a:buNone/>
              <a:defRPr i="1" sz="1300">
                <a:latin typeface="Calibri"/>
                <a:ea typeface="Calibri"/>
                <a:cs typeface="Calibri"/>
                <a:sym typeface="Calibri"/>
              </a:defRPr>
            </a:pPr>
            <a:r>
              <a:t>Ad esempio, se su un conto deposito vincolato all'1,5% annuo depositiamo una somma di mille euro per due anni, l'interesse lordo considerando l’anno commerciale sarà calcolabile come (1000*1,5*730) / 36.500 = 30 euro.</a:t>
            </a:r>
          </a:p>
          <a:p>
            <a:pPr marL="0" indent="0" defTabSz="452627">
              <a:spcBef>
                <a:spcPts val="0"/>
              </a:spcBef>
              <a:buSzTx/>
              <a:buNone/>
              <a:defRPr sz="1300">
                <a:solidFill>
                  <a:srgbClr val="202124"/>
                </a:solidFill>
                <a:latin typeface="Calibri"/>
                <a:ea typeface="Calibri"/>
                <a:cs typeface="Calibri"/>
                <a:sym typeface="Calibri"/>
              </a:defRPr>
            </a:pPr>
          </a:p>
          <a:p>
            <a:pPr marL="0" indent="0" defTabSz="905255">
              <a:lnSpc>
                <a:spcPct val="80000"/>
              </a:lnSpc>
              <a:spcBef>
                <a:spcPts val="100"/>
              </a:spcBef>
              <a:buSzTx/>
              <a:buNone/>
              <a:defRPr b="1" i="1" sz="1300">
                <a:latin typeface="Calibri"/>
                <a:ea typeface="Calibri"/>
                <a:cs typeface="Calibri"/>
                <a:sym typeface="Calibri"/>
              </a:defRPr>
            </a:pPr>
            <a:r>
              <a:t>Esercitazione 1</a:t>
            </a:r>
          </a:p>
          <a:p>
            <a:pPr marL="0" indent="0" defTabSz="905255">
              <a:lnSpc>
                <a:spcPct val="80000"/>
              </a:lnSpc>
              <a:spcBef>
                <a:spcPts val="100"/>
              </a:spcBef>
              <a:buSzTx/>
              <a:buNone/>
              <a:defRPr i="1" sz="1300">
                <a:latin typeface="Calibri"/>
                <a:ea typeface="Calibri"/>
                <a:cs typeface="Calibri"/>
                <a:sym typeface="Calibri"/>
              </a:defRPr>
            </a:pPr>
            <a:r>
              <a:t>Il signor Rossi vuole depositare in banca €34.000. La sua banca gli offre un tasso di interesse annuo del 2% se deposita fino a €20.000 e del 3% per il denaro oltre questa cifra. Il divisore fisso è quello dell’anno civile.</a:t>
            </a:r>
            <a:br/>
            <a:r>
              <a:t>Quanti soldi si ritroverà il signor Rossi alla fine dell'anno?</a:t>
            </a:r>
          </a:p>
          <a:p>
            <a:pPr marL="0" indent="0" defTabSz="905255">
              <a:lnSpc>
                <a:spcPct val="80000"/>
              </a:lnSpc>
              <a:spcBef>
                <a:spcPts val="100"/>
              </a:spcBef>
              <a:buSzTx/>
              <a:buNone/>
              <a:defRPr sz="1300">
                <a:latin typeface="Calibri"/>
                <a:ea typeface="Calibri"/>
                <a:cs typeface="Calibri"/>
                <a:sym typeface="Calibri"/>
              </a:defRPr>
            </a:pPr>
          </a:p>
          <a:p>
            <a:pPr marL="0" indent="0" defTabSz="905255">
              <a:lnSpc>
                <a:spcPct val="80000"/>
              </a:lnSpc>
              <a:spcBef>
                <a:spcPts val="100"/>
              </a:spcBef>
              <a:buSzTx/>
              <a:buNone/>
              <a:defRPr b="1" i="1" sz="1300">
                <a:latin typeface="Calibri"/>
                <a:ea typeface="Calibri"/>
                <a:cs typeface="Calibri"/>
                <a:sym typeface="Calibri"/>
              </a:defRPr>
            </a:pPr>
            <a:r>
              <a:t>Esercitazione 2</a:t>
            </a:r>
          </a:p>
          <a:p>
            <a:pPr marL="0" indent="0" defTabSz="905255">
              <a:lnSpc>
                <a:spcPct val="80000"/>
              </a:lnSpc>
              <a:spcBef>
                <a:spcPts val="100"/>
              </a:spcBef>
              <a:buSzTx/>
              <a:buNone/>
              <a:defRPr i="1" sz="1300">
                <a:latin typeface="Calibri"/>
                <a:ea typeface="Calibri"/>
                <a:cs typeface="Calibri"/>
                <a:sym typeface="Calibri"/>
              </a:defRPr>
            </a:pPr>
            <a:r>
              <a:t>Il signor Bianchi deposita in banca €18.000. La sua banca gli offre un tasso di interesse annuo del 1,5%.</a:t>
            </a:r>
          </a:p>
          <a:p>
            <a:pPr marL="0" indent="0" defTabSz="905255">
              <a:lnSpc>
                <a:spcPct val="80000"/>
              </a:lnSpc>
              <a:spcBef>
                <a:spcPts val="100"/>
              </a:spcBef>
              <a:buSzTx/>
              <a:buNone/>
              <a:defRPr i="1" sz="1300">
                <a:latin typeface="Calibri"/>
                <a:ea typeface="Calibri"/>
                <a:cs typeface="Calibri"/>
                <a:sym typeface="Calibri"/>
              </a:defRPr>
            </a:pPr>
            <a:r>
              <a:t>A causa di un imprevisto, il signor Bianchi preleva, dopo 2 mesi e 10 giorni, €8.000. Il divisore fisso è quello dell’anno commerciale.</a:t>
            </a:r>
          </a:p>
          <a:p>
            <a:pPr marL="0" indent="0" defTabSz="905255">
              <a:lnSpc>
                <a:spcPct val="80000"/>
              </a:lnSpc>
              <a:spcBef>
                <a:spcPts val="100"/>
              </a:spcBef>
              <a:buSzTx/>
              <a:buNone/>
              <a:defRPr i="1" sz="1300">
                <a:latin typeface="Calibri"/>
                <a:ea typeface="Calibri"/>
                <a:cs typeface="Calibri"/>
                <a:sym typeface="Calibri"/>
              </a:defRPr>
            </a:pPr>
            <a:r>
              <a:t>Quanti soldi si troverà il Signor Bianchi alla fine dell’anno?</a:t>
            </a:r>
          </a:p>
        </p:txBody>
      </p:sp>
      <p:sp>
        <p:nvSpPr>
          <p:cNvPr id="236" name="Titolo 2"/>
          <p:cNvSpPr txBox="1"/>
          <p:nvPr>
            <p:ph type="title"/>
          </p:nvPr>
        </p:nvSpPr>
        <p:spPr>
          <a:xfrm>
            <a:off x="340453" y="353274"/>
            <a:ext cx="8192221" cy="442732"/>
          </a:xfrm>
          <a:prstGeom prst="rect">
            <a:avLst/>
          </a:prstGeom>
        </p:spPr>
        <p:txBody>
          <a:bodyPr/>
          <a:lstStyle>
            <a:lvl1pPr>
              <a:defRPr sz="2400"/>
            </a:lvl1pPr>
          </a:lstStyle>
          <a:p>
            <a:pPr/>
            <a:r>
              <a:t>Calcolo degli interessi</a:t>
            </a:r>
          </a:p>
        </p:txBody>
      </p:sp>
      <p:sp>
        <p:nvSpPr>
          <p:cNvPr id="237"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38" name="Google Shape;84;p13" descr="Google Shape;84;p13"/>
          <p:cNvPicPr>
            <a:picLocks noChangeAspect="1"/>
          </p:cNvPicPr>
          <p:nvPr/>
        </p:nvPicPr>
        <p:blipFill>
          <a:blip r:embed="rId2">
            <a:extLst/>
          </a:blip>
          <a:stretch>
            <a:fillRect/>
          </a:stretch>
        </p:blipFill>
        <p:spPr>
          <a:xfrm>
            <a:off x="4017714"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egnaposto testo 1"/>
          <p:cNvSpPr txBox="1"/>
          <p:nvPr>
            <p:ph type="body" idx="1"/>
          </p:nvPr>
        </p:nvSpPr>
        <p:spPr>
          <a:xfrm>
            <a:off x="257350" y="1073499"/>
            <a:ext cx="8695853" cy="5257940"/>
          </a:xfrm>
          <a:prstGeom prst="rect">
            <a:avLst/>
          </a:prstGeom>
        </p:spPr>
        <p:txBody>
          <a:bodyPr/>
          <a:lstStyle/>
          <a:p>
            <a:pPr marL="0" indent="0" defTabSz="905255">
              <a:lnSpc>
                <a:spcPct val="80000"/>
              </a:lnSpc>
              <a:spcBef>
                <a:spcPts val="100"/>
              </a:spcBef>
              <a:buSzTx/>
              <a:buNone/>
              <a:defRPr sz="1300">
                <a:latin typeface="Calibri"/>
                <a:ea typeface="Calibri"/>
                <a:cs typeface="Calibri"/>
                <a:sym typeface="Calibri"/>
              </a:defRPr>
            </a:pPr>
            <a:r>
              <a:t>Vediamo con un esempio cosa succede se alla fine di ogni anno il cliente non preleva gli interessi maturati ……..</a:t>
            </a:r>
          </a:p>
          <a:p>
            <a:pPr marL="0" indent="0" defTabSz="905255">
              <a:lnSpc>
                <a:spcPct val="80000"/>
              </a:lnSpc>
              <a:spcBef>
                <a:spcPts val="100"/>
              </a:spcBef>
              <a:buSzTx/>
              <a:buNone/>
              <a:defRPr sz="300">
                <a:latin typeface="Calibri"/>
                <a:ea typeface="Calibri"/>
                <a:cs typeface="Calibri"/>
                <a:sym typeface="Calibri"/>
              </a:defRPr>
            </a:pPr>
          </a:p>
          <a:p>
            <a:pPr marL="0" indent="0" defTabSz="905255">
              <a:lnSpc>
                <a:spcPct val="80000"/>
              </a:lnSpc>
              <a:spcBef>
                <a:spcPts val="100"/>
              </a:spcBef>
              <a:buSzTx/>
              <a:buNone/>
              <a:defRPr i="1" sz="1300">
                <a:latin typeface="Calibri"/>
                <a:ea typeface="Calibri"/>
                <a:cs typeface="Calibri"/>
                <a:sym typeface="Calibri"/>
              </a:defRPr>
            </a:pPr>
            <a:r>
              <a:t>La Banca paga su un conto il tasso del 3% annuo su una somma di 100.000 euro. L’interesse che il cliente riceve, considerando l’anno civile, è: (100.000*3*365) / 36.500 = 3.000 euro.</a:t>
            </a:r>
          </a:p>
          <a:p>
            <a:pPr marL="0" indent="0" defTabSz="905255">
              <a:lnSpc>
                <a:spcPct val="80000"/>
              </a:lnSpc>
              <a:spcBef>
                <a:spcPts val="100"/>
              </a:spcBef>
              <a:buSzTx/>
              <a:buNone/>
              <a:defRPr i="1" sz="1300">
                <a:latin typeface="Calibri"/>
                <a:ea typeface="Calibri"/>
                <a:cs typeface="Calibri"/>
                <a:sym typeface="Calibri"/>
              </a:defRPr>
            </a:pPr>
            <a:r>
              <a:t>Se il cliente non preleva questi interessi il secondo anno la somma su cui calcolare gli interessi sarà di 10.300 euro. Per cui gli interessi che riceverà alla fine del secondo anno sarà (103.000*3*365) / 36.500 = 3.090 euro….. e così via come nella tabella che segue</a:t>
            </a:r>
          </a:p>
          <a:p>
            <a:pPr marL="0" indent="0" defTabSz="452627">
              <a:spcBef>
                <a:spcPts val="0"/>
              </a:spcBef>
              <a:buSzTx/>
              <a:buNone/>
              <a:defRPr i="1" sz="1300">
                <a:solidFill>
                  <a:srgbClr val="202124"/>
                </a:solidFill>
                <a:latin typeface="Calibri"/>
                <a:ea typeface="Calibri"/>
                <a:cs typeface="Calibri"/>
                <a:sym typeface="Calibri"/>
              </a:defRPr>
            </a:pPr>
          </a:p>
          <a:p>
            <a:pPr marL="0" indent="0" defTabSz="452627">
              <a:spcBef>
                <a:spcPts val="0"/>
              </a:spcBef>
              <a:buSzTx/>
              <a:buNone/>
              <a:defRPr i="1" sz="1300">
                <a:solidFill>
                  <a:srgbClr val="202124"/>
                </a:solidFill>
                <a:latin typeface="Calibri"/>
                <a:ea typeface="Calibri"/>
                <a:cs typeface="Calibri"/>
                <a:sym typeface="Calibri"/>
              </a:defRPr>
            </a:pPr>
          </a:p>
          <a:p>
            <a:pPr marL="0" indent="0" defTabSz="452627">
              <a:spcBef>
                <a:spcPts val="0"/>
              </a:spcBef>
              <a:buSzTx/>
              <a:buNone/>
              <a:defRPr i="1" sz="1300">
                <a:solidFill>
                  <a:srgbClr val="202124"/>
                </a:solidFill>
                <a:latin typeface="Calibri"/>
                <a:ea typeface="Calibri"/>
                <a:cs typeface="Calibri"/>
                <a:sym typeface="Calibri"/>
              </a:defRPr>
            </a:pPr>
          </a:p>
          <a:p>
            <a:pPr marL="0" indent="0" defTabSz="905255">
              <a:lnSpc>
                <a:spcPct val="80000"/>
              </a:lnSpc>
              <a:spcBef>
                <a:spcPts val="100"/>
              </a:spcBef>
              <a:buSzTx/>
              <a:buNone/>
              <a:defRPr i="1" sz="1300">
                <a:latin typeface="Calibri"/>
                <a:ea typeface="Calibri"/>
                <a:cs typeface="Calibri"/>
                <a:sym typeface="Calibri"/>
              </a:defRPr>
            </a:pPr>
          </a:p>
          <a:p>
            <a:pPr marL="0" indent="0" defTabSz="905255">
              <a:lnSpc>
                <a:spcPct val="80000"/>
              </a:lnSpc>
              <a:spcBef>
                <a:spcPts val="100"/>
              </a:spcBef>
              <a:buSzTx/>
              <a:buNone/>
              <a:defRPr i="1" sz="1300">
                <a:latin typeface="Calibri"/>
                <a:ea typeface="Calibri"/>
                <a:cs typeface="Calibri"/>
                <a:sym typeface="Calibri"/>
              </a:defRPr>
            </a:pPr>
          </a:p>
          <a:p>
            <a:pPr marL="0" indent="0" defTabSz="905255">
              <a:lnSpc>
                <a:spcPct val="80000"/>
              </a:lnSpc>
              <a:spcBef>
                <a:spcPts val="100"/>
              </a:spcBef>
              <a:buSzTx/>
              <a:buNone/>
              <a:defRPr i="1" sz="1300">
                <a:latin typeface="Calibri"/>
                <a:ea typeface="Calibri"/>
                <a:cs typeface="Calibri"/>
                <a:sym typeface="Calibri"/>
              </a:defRPr>
            </a:pPr>
          </a:p>
          <a:p>
            <a:pPr marL="0" indent="0" defTabSz="905255">
              <a:lnSpc>
                <a:spcPct val="80000"/>
              </a:lnSpc>
              <a:spcBef>
                <a:spcPts val="100"/>
              </a:spcBef>
              <a:buSzTx/>
              <a:buNone/>
              <a:defRPr i="1" sz="1300">
                <a:latin typeface="Calibri"/>
                <a:ea typeface="Calibri"/>
                <a:cs typeface="Calibri"/>
                <a:sym typeface="Calibri"/>
              </a:defRPr>
            </a:pPr>
          </a:p>
          <a:p>
            <a:pPr marL="0" indent="0" defTabSz="905255">
              <a:lnSpc>
                <a:spcPct val="80000"/>
              </a:lnSpc>
              <a:spcBef>
                <a:spcPts val="100"/>
              </a:spcBef>
              <a:buSzTx/>
              <a:buNone/>
              <a:defRPr i="1" sz="1300">
                <a:latin typeface="Calibri"/>
                <a:ea typeface="Calibri"/>
                <a:cs typeface="Calibri"/>
                <a:sym typeface="Calibri"/>
              </a:defRPr>
            </a:pPr>
          </a:p>
          <a:p>
            <a:pPr marL="0" indent="0" defTabSz="452627">
              <a:spcBef>
                <a:spcPts val="0"/>
              </a:spcBef>
              <a:buSzTx/>
              <a:buNone/>
              <a:defRPr i="1" sz="1300">
                <a:solidFill>
                  <a:srgbClr val="202124"/>
                </a:solidFill>
                <a:latin typeface="Calibri"/>
                <a:ea typeface="Calibri"/>
                <a:cs typeface="Calibri"/>
                <a:sym typeface="Calibri"/>
              </a:defRPr>
            </a:pPr>
          </a:p>
          <a:p>
            <a:pPr marL="0" indent="0" defTabSz="905255">
              <a:lnSpc>
                <a:spcPct val="80000"/>
              </a:lnSpc>
              <a:spcBef>
                <a:spcPts val="100"/>
              </a:spcBef>
              <a:buSzTx/>
              <a:buNone/>
              <a:defRPr i="1" sz="1300">
                <a:latin typeface="Calibri"/>
                <a:ea typeface="Calibri"/>
                <a:cs typeface="Calibri"/>
                <a:sym typeface="Calibri"/>
              </a:defRPr>
            </a:pPr>
            <a:r>
              <a:t>Appare chiaro che se il cliente, invece, preleva gli interessi anno per anno il rendimento finale sarà inferiore, in quanto ogni anno gli interessi vengono calcolati solo sulla somma iniziale, come nella tabella che segue</a:t>
            </a:r>
          </a:p>
        </p:txBody>
      </p:sp>
      <p:sp>
        <p:nvSpPr>
          <p:cNvPr id="241" name="Titolo 2"/>
          <p:cNvSpPr txBox="1"/>
          <p:nvPr>
            <p:ph type="title"/>
          </p:nvPr>
        </p:nvSpPr>
        <p:spPr>
          <a:xfrm>
            <a:off x="340453" y="353274"/>
            <a:ext cx="8192221" cy="442732"/>
          </a:xfrm>
          <a:prstGeom prst="rect">
            <a:avLst/>
          </a:prstGeom>
        </p:spPr>
        <p:txBody>
          <a:bodyPr/>
          <a:lstStyle>
            <a:lvl1pPr>
              <a:defRPr sz="2400"/>
            </a:lvl1pPr>
          </a:lstStyle>
          <a:p>
            <a:pPr/>
            <a:r>
              <a:t>Interesse composto e interesse semplice</a:t>
            </a:r>
          </a:p>
        </p:txBody>
      </p:sp>
      <p:sp>
        <p:nvSpPr>
          <p:cNvPr id="242"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43" name="Google Shape;84;p13" descr="Google Shape;84;p13"/>
          <p:cNvPicPr>
            <a:picLocks noChangeAspect="1"/>
          </p:cNvPicPr>
          <p:nvPr/>
        </p:nvPicPr>
        <p:blipFill>
          <a:blip r:embed="rId2">
            <a:extLst/>
          </a:blip>
          <a:stretch>
            <a:fillRect/>
          </a:stretch>
        </p:blipFill>
        <p:spPr>
          <a:xfrm>
            <a:off x="4050990" y="6417609"/>
            <a:ext cx="1108573" cy="162006"/>
          </a:xfrm>
          <a:prstGeom prst="rect">
            <a:avLst/>
          </a:prstGeom>
          <a:ln w="12700">
            <a:miter lim="400000"/>
          </a:ln>
        </p:spPr>
      </p:pic>
      <p:graphicFrame>
        <p:nvGraphicFramePr>
          <p:cNvPr id="244" name="Tabella 1-1-1"/>
          <p:cNvGraphicFramePr/>
          <p:nvPr/>
        </p:nvGraphicFramePr>
        <p:xfrm>
          <a:off x="4853440" y="4318291"/>
          <a:ext cx="3568701" cy="151849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892175"/>
                <a:gridCol w="892175"/>
                <a:gridCol w="892175"/>
                <a:gridCol w="892175"/>
              </a:tblGrid>
              <a:tr h="360064">
                <a:tc>
                  <a:txBody>
                    <a:bodyPr/>
                    <a:lstStyle/>
                    <a:p>
                      <a:pPr>
                        <a:defRPr sz="1800"/>
                      </a:pPr>
                      <a:r>
                        <a:rPr sz="1200">
                          <a:latin typeface="Calibri"/>
                          <a:ea typeface="Calibri"/>
                          <a:cs typeface="Calibri"/>
                        </a:rPr>
                        <a:t>anno</a:t>
                      </a:r>
                    </a:p>
                  </a:txBody>
                  <a:tcPr marL="0" marR="0" marT="0" marB="0" anchor="t" anchorCtr="0" horzOverflow="overflow"/>
                </a:tc>
                <a:tc>
                  <a:txBody>
                    <a:bodyPr/>
                    <a:lstStyle/>
                    <a:p>
                      <a:pPr>
                        <a:defRPr sz="1800"/>
                      </a:pPr>
                      <a:r>
                        <a:rPr sz="1200">
                          <a:latin typeface="Calibri"/>
                          <a:ea typeface="Calibri"/>
                          <a:cs typeface="Calibri"/>
                        </a:rPr>
                        <a:t>Tasso d’interesse</a:t>
                      </a:r>
                    </a:p>
                  </a:txBody>
                  <a:tcPr marL="0" marR="0" marT="0" marB="0" anchor="t" anchorCtr="0" horzOverflow="overflow"/>
                </a:tc>
                <a:tc>
                  <a:txBody>
                    <a:bodyPr/>
                    <a:lstStyle/>
                    <a:p>
                      <a:pPr>
                        <a:defRPr sz="1800"/>
                      </a:pPr>
                      <a:r>
                        <a:rPr sz="1200">
                          <a:latin typeface="Calibri"/>
                          <a:ea typeface="Calibri"/>
                          <a:cs typeface="Calibri"/>
                        </a:rPr>
                        <a:t>Capitale</a:t>
                      </a:r>
                    </a:p>
                  </a:txBody>
                  <a:tcPr marL="0" marR="0" marT="0" marB="0" anchor="t" anchorCtr="0" horzOverflow="overflow"/>
                </a:tc>
                <a:tc>
                  <a:txBody>
                    <a:bodyPr/>
                    <a:lstStyle/>
                    <a:p>
                      <a:pPr>
                        <a:defRPr sz="1800"/>
                      </a:pPr>
                      <a:r>
                        <a:rPr sz="1200">
                          <a:latin typeface="Calibri"/>
                          <a:ea typeface="Calibri"/>
                          <a:cs typeface="Calibri"/>
                        </a:rPr>
                        <a:t>Interessi</a:t>
                      </a:r>
                    </a:p>
                  </a:txBody>
                  <a:tcPr marL="0" marR="0" marT="0" marB="0" anchor="t" anchorCtr="0" horzOverflow="overflow"/>
                </a:tc>
              </a:tr>
              <a:tr h="193072">
                <a:tc>
                  <a:txBody>
                    <a:bodyPr/>
                    <a:lstStyle/>
                    <a:p>
                      <a:pPr algn="ctr">
                        <a:defRPr sz="1800"/>
                      </a:pPr>
                      <a:r>
                        <a:rPr sz="1200">
                          <a:latin typeface="Calibri"/>
                          <a:ea typeface="Calibri"/>
                          <a:cs typeface="Calibri"/>
                        </a:rPr>
                        <a:t>1</a:t>
                      </a:r>
                    </a:p>
                  </a:txBody>
                  <a:tcPr marL="0" marR="0" marT="0" marB="0" anchor="t" anchorCtr="0" horzOverflow="overflow"/>
                </a:tc>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100.000</a:t>
                      </a:r>
                    </a:p>
                  </a:txBody>
                  <a:tcPr marL="0" marR="0" marT="0" marB="0" anchor="t" anchorCtr="0" horzOverflow="overflow"/>
                </a:tc>
                <a:tc>
                  <a:txBody>
                    <a:bodyPr/>
                    <a:lstStyle/>
                    <a:p>
                      <a:pPr algn="ctr">
                        <a:defRPr sz="1800"/>
                      </a:pPr>
                      <a:r>
                        <a:rPr sz="1200">
                          <a:latin typeface="Calibri"/>
                          <a:ea typeface="Calibri"/>
                          <a:cs typeface="Calibri"/>
                        </a:rPr>
                        <a:t>3.000</a:t>
                      </a:r>
                    </a:p>
                  </a:txBody>
                  <a:tcPr marL="0" marR="0" marT="0" marB="0" anchor="t" anchorCtr="0" horzOverflow="overflow"/>
                </a:tc>
              </a:tr>
              <a:tr h="193072">
                <a:tc>
                  <a:txBody>
                    <a:bodyPr/>
                    <a:lstStyle/>
                    <a:p>
                      <a:pPr algn="ctr">
                        <a:defRPr sz="1800"/>
                      </a:pPr>
                      <a:r>
                        <a:rPr sz="1200">
                          <a:latin typeface="Calibri"/>
                          <a:ea typeface="Calibri"/>
                          <a:cs typeface="Calibri"/>
                        </a:rPr>
                        <a:t>2</a:t>
                      </a:r>
                    </a:p>
                  </a:txBody>
                  <a:tcPr marL="0" marR="0" marT="0" marB="0" anchor="t" anchorCtr="0" horzOverflow="overflow"/>
                </a:tc>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100.000</a:t>
                      </a:r>
                    </a:p>
                  </a:txBody>
                  <a:tcPr marL="0" marR="0" marT="0" marB="0" anchor="t" anchorCtr="0" horzOverflow="overflow"/>
                </a:tc>
                <a:tc>
                  <a:txBody>
                    <a:bodyPr/>
                    <a:lstStyle/>
                    <a:p>
                      <a:pPr algn="ctr">
                        <a:defRPr sz="1800"/>
                      </a:pPr>
                      <a:r>
                        <a:rPr sz="1200">
                          <a:latin typeface="Calibri"/>
                          <a:ea typeface="Calibri"/>
                          <a:cs typeface="Calibri"/>
                        </a:rPr>
                        <a:t>3.000</a:t>
                      </a:r>
                    </a:p>
                  </a:txBody>
                  <a:tcPr marL="0" marR="0" marT="0" marB="0" anchor="t" anchorCtr="0" horzOverflow="overflow"/>
                </a:tc>
              </a:tr>
              <a:tr h="193072">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100.000</a:t>
                      </a:r>
                    </a:p>
                  </a:txBody>
                  <a:tcPr marL="0" marR="0" marT="0" marB="0" anchor="t" anchorCtr="0" horzOverflow="overflow"/>
                </a:tc>
                <a:tc>
                  <a:txBody>
                    <a:bodyPr/>
                    <a:lstStyle/>
                    <a:p>
                      <a:pPr algn="ctr">
                        <a:defRPr sz="1800"/>
                      </a:pPr>
                      <a:r>
                        <a:rPr sz="1200">
                          <a:latin typeface="Calibri"/>
                          <a:ea typeface="Calibri"/>
                          <a:cs typeface="Calibri"/>
                        </a:rPr>
                        <a:t>3.000</a:t>
                      </a:r>
                    </a:p>
                  </a:txBody>
                  <a:tcPr marL="0" marR="0" marT="0" marB="0" anchor="t" anchorCtr="0" horzOverflow="overflow"/>
                </a:tc>
              </a:tr>
              <a:tr h="193072">
                <a:tc>
                  <a:txBody>
                    <a:bodyPr/>
                    <a:lstStyle/>
                    <a:p>
                      <a:pPr algn="ctr">
                        <a:defRPr sz="1800"/>
                      </a:pPr>
                      <a:r>
                        <a:rPr sz="1200">
                          <a:latin typeface="Calibri"/>
                          <a:ea typeface="Calibri"/>
                          <a:cs typeface="Calibri"/>
                        </a:rPr>
                        <a:t>4</a:t>
                      </a:r>
                    </a:p>
                  </a:txBody>
                  <a:tcPr marL="0" marR="0" marT="0" marB="0" anchor="t" anchorCtr="0" horzOverflow="overflow"/>
                </a:tc>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100.000</a:t>
                      </a:r>
                    </a:p>
                  </a:txBody>
                  <a:tcPr marL="0" marR="0" marT="0" marB="0" anchor="t" anchorCtr="0" horzOverflow="overflow"/>
                </a:tc>
                <a:tc>
                  <a:txBody>
                    <a:bodyPr/>
                    <a:lstStyle/>
                    <a:p>
                      <a:pPr algn="ctr">
                        <a:defRPr sz="1800"/>
                      </a:pPr>
                      <a:r>
                        <a:rPr sz="1200">
                          <a:latin typeface="Calibri"/>
                          <a:ea typeface="Calibri"/>
                          <a:cs typeface="Calibri"/>
                        </a:rPr>
                        <a:t>3.000</a:t>
                      </a:r>
                    </a:p>
                  </a:txBody>
                  <a:tcPr marL="0" marR="0" marT="0" marB="0" anchor="t" anchorCtr="0" horzOverflow="overflow"/>
                </a:tc>
              </a:tr>
              <a:tr h="193072">
                <a:tc>
                  <a:txBody>
                    <a:bodyPr/>
                    <a:lstStyle/>
                    <a:p>
                      <a:pPr algn="ctr">
                        <a:defRPr sz="1800"/>
                      </a:pPr>
                      <a:r>
                        <a:rPr sz="1200">
                          <a:latin typeface="Calibri"/>
                          <a:ea typeface="Calibri"/>
                          <a:cs typeface="Calibri"/>
                        </a:rPr>
                        <a:t>5</a:t>
                      </a:r>
                    </a:p>
                  </a:txBody>
                  <a:tcPr marL="0" marR="0" marT="0" marB="0" anchor="t" anchorCtr="0" horzOverflow="overflow"/>
                </a:tc>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100.000</a:t>
                      </a:r>
                    </a:p>
                  </a:txBody>
                  <a:tcPr marL="0" marR="0" marT="0" marB="0" anchor="t" anchorCtr="0" horzOverflow="overflow"/>
                </a:tc>
                <a:tc>
                  <a:txBody>
                    <a:bodyPr/>
                    <a:lstStyle/>
                    <a:p>
                      <a:pPr algn="ctr">
                        <a:defRPr sz="1800"/>
                      </a:pPr>
                      <a:r>
                        <a:rPr sz="1200">
                          <a:latin typeface="Calibri"/>
                          <a:ea typeface="Calibri"/>
                          <a:cs typeface="Calibri"/>
                        </a:rPr>
                        <a:t>3.000</a:t>
                      </a:r>
                    </a:p>
                  </a:txBody>
                  <a:tcPr marL="0" marR="0" marT="0" marB="0" anchor="t" anchorCtr="0" horzOverflow="overflow"/>
                </a:tc>
              </a:tr>
              <a:tr h="193072">
                <a:tc gridSpan="3">
                  <a:txBody>
                    <a:bodyPr/>
                    <a:lstStyle/>
                    <a:p>
                      <a:pPr algn="r">
                        <a:defRPr sz="1800"/>
                      </a:pPr>
                      <a:r>
                        <a:rPr sz="1200">
                          <a:latin typeface="Calibri"/>
                          <a:ea typeface="Calibri"/>
                          <a:cs typeface="Calibri"/>
                        </a:rPr>
                        <a:t>Totale interessi semplici</a:t>
                      </a:r>
                    </a:p>
                  </a:txBody>
                  <a:tcPr marL="0" marR="0" marT="0" marB="0" anchor="t" anchorCtr="0" horzOverflow="overflow"/>
                </a:tc>
                <a:tc hMerge="1">
                  <a:tcPr/>
                </a:tc>
                <a:tc hMerge="1">
                  <a:tcPr/>
                </a:tc>
                <a:tc>
                  <a:txBody>
                    <a:bodyPr/>
                    <a:lstStyle/>
                    <a:p>
                      <a:pPr algn="ctr">
                        <a:defRPr sz="1800"/>
                      </a:pPr>
                      <a:r>
                        <a:rPr sz="1200">
                          <a:latin typeface="Calibri"/>
                          <a:ea typeface="Calibri"/>
                          <a:cs typeface="Calibri"/>
                        </a:rPr>
                        <a:t>15.000</a:t>
                      </a:r>
                    </a:p>
                  </a:txBody>
                  <a:tcPr marL="0" marR="0" marT="0" marB="0" anchor="t" anchorCtr="0" horzOverflow="overflow"/>
                </a:tc>
              </a:tr>
            </a:tbl>
          </a:graphicData>
        </a:graphic>
      </p:graphicFrame>
      <p:graphicFrame>
        <p:nvGraphicFramePr>
          <p:cNvPr id="245" name="Tabella 1-2"/>
          <p:cNvGraphicFramePr/>
          <p:nvPr/>
        </p:nvGraphicFramePr>
        <p:xfrm>
          <a:off x="419176" y="2328807"/>
          <a:ext cx="3568701" cy="151849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892175"/>
                <a:gridCol w="892175"/>
                <a:gridCol w="892175"/>
                <a:gridCol w="892175"/>
              </a:tblGrid>
              <a:tr h="360064">
                <a:tc>
                  <a:txBody>
                    <a:bodyPr/>
                    <a:lstStyle/>
                    <a:p>
                      <a:pPr>
                        <a:defRPr sz="1800"/>
                      </a:pPr>
                      <a:r>
                        <a:rPr sz="1200">
                          <a:latin typeface="Calibri"/>
                          <a:ea typeface="Calibri"/>
                          <a:cs typeface="Calibri"/>
                        </a:rPr>
                        <a:t>anno</a:t>
                      </a:r>
                    </a:p>
                  </a:txBody>
                  <a:tcPr marL="0" marR="0" marT="0" marB="0" anchor="t" anchorCtr="0" horzOverflow="overflow"/>
                </a:tc>
                <a:tc>
                  <a:txBody>
                    <a:bodyPr/>
                    <a:lstStyle/>
                    <a:p>
                      <a:pPr>
                        <a:defRPr sz="1800"/>
                      </a:pPr>
                      <a:r>
                        <a:rPr sz="1200">
                          <a:latin typeface="Calibri"/>
                          <a:ea typeface="Calibri"/>
                          <a:cs typeface="Calibri"/>
                        </a:rPr>
                        <a:t>Tasso d’interesse</a:t>
                      </a:r>
                    </a:p>
                  </a:txBody>
                  <a:tcPr marL="0" marR="0" marT="0" marB="0" anchor="t" anchorCtr="0" horzOverflow="overflow"/>
                </a:tc>
                <a:tc>
                  <a:txBody>
                    <a:bodyPr/>
                    <a:lstStyle/>
                    <a:p>
                      <a:pPr>
                        <a:defRPr sz="1800"/>
                      </a:pPr>
                      <a:r>
                        <a:rPr sz="1200">
                          <a:latin typeface="Calibri"/>
                          <a:ea typeface="Calibri"/>
                          <a:cs typeface="Calibri"/>
                        </a:rPr>
                        <a:t>Capitale</a:t>
                      </a:r>
                    </a:p>
                  </a:txBody>
                  <a:tcPr marL="0" marR="0" marT="0" marB="0" anchor="t" anchorCtr="0" horzOverflow="overflow"/>
                </a:tc>
                <a:tc>
                  <a:txBody>
                    <a:bodyPr/>
                    <a:lstStyle/>
                    <a:p>
                      <a:pPr>
                        <a:defRPr sz="1800"/>
                      </a:pPr>
                      <a:r>
                        <a:rPr sz="1200">
                          <a:latin typeface="Calibri"/>
                          <a:ea typeface="Calibri"/>
                          <a:cs typeface="Calibri"/>
                        </a:rPr>
                        <a:t>Interessi</a:t>
                      </a:r>
                    </a:p>
                  </a:txBody>
                  <a:tcPr marL="0" marR="0" marT="0" marB="0" anchor="t" anchorCtr="0" horzOverflow="overflow"/>
                </a:tc>
              </a:tr>
              <a:tr h="193072">
                <a:tc>
                  <a:txBody>
                    <a:bodyPr/>
                    <a:lstStyle/>
                    <a:p>
                      <a:pPr algn="ctr">
                        <a:defRPr sz="1800"/>
                      </a:pPr>
                      <a:r>
                        <a:rPr sz="1200">
                          <a:latin typeface="Calibri"/>
                          <a:ea typeface="Calibri"/>
                          <a:cs typeface="Calibri"/>
                        </a:rPr>
                        <a:t>1</a:t>
                      </a:r>
                    </a:p>
                  </a:txBody>
                  <a:tcPr marL="0" marR="0" marT="0" marB="0" anchor="t" anchorCtr="0" horzOverflow="overflow"/>
                </a:tc>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100.000</a:t>
                      </a:r>
                    </a:p>
                  </a:txBody>
                  <a:tcPr marL="0" marR="0" marT="0" marB="0" anchor="t" anchorCtr="0" horzOverflow="overflow"/>
                </a:tc>
                <a:tc>
                  <a:txBody>
                    <a:bodyPr/>
                    <a:lstStyle/>
                    <a:p>
                      <a:pPr algn="ctr">
                        <a:defRPr sz="1800"/>
                      </a:pPr>
                      <a:r>
                        <a:rPr sz="1200">
                          <a:latin typeface="Calibri"/>
                          <a:ea typeface="Calibri"/>
                          <a:cs typeface="Calibri"/>
                        </a:rPr>
                        <a:t>3.000</a:t>
                      </a:r>
                    </a:p>
                  </a:txBody>
                  <a:tcPr marL="0" marR="0" marT="0" marB="0" anchor="t" anchorCtr="0" horzOverflow="overflow"/>
                </a:tc>
              </a:tr>
              <a:tr h="193072">
                <a:tc>
                  <a:txBody>
                    <a:bodyPr/>
                    <a:lstStyle/>
                    <a:p>
                      <a:pPr algn="ctr">
                        <a:defRPr sz="1800"/>
                      </a:pPr>
                      <a:r>
                        <a:rPr sz="1200">
                          <a:latin typeface="Calibri"/>
                          <a:ea typeface="Calibri"/>
                          <a:cs typeface="Calibri"/>
                        </a:rPr>
                        <a:t>2</a:t>
                      </a:r>
                    </a:p>
                  </a:txBody>
                  <a:tcPr marL="0" marR="0" marT="0" marB="0" anchor="t" anchorCtr="0" horzOverflow="overflow"/>
                </a:tc>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103.000</a:t>
                      </a:r>
                    </a:p>
                  </a:txBody>
                  <a:tcPr marL="0" marR="0" marT="0" marB="0" anchor="t" anchorCtr="0" horzOverflow="overflow"/>
                </a:tc>
                <a:tc>
                  <a:txBody>
                    <a:bodyPr/>
                    <a:lstStyle/>
                    <a:p>
                      <a:pPr algn="ctr">
                        <a:defRPr sz="1800"/>
                      </a:pPr>
                      <a:r>
                        <a:rPr sz="1200">
                          <a:latin typeface="Calibri"/>
                          <a:ea typeface="Calibri"/>
                          <a:cs typeface="Calibri"/>
                        </a:rPr>
                        <a:t>3.090</a:t>
                      </a:r>
                    </a:p>
                  </a:txBody>
                  <a:tcPr marL="0" marR="0" marT="0" marB="0" anchor="t" anchorCtr="0" horzOverflow="overflow"/>
                </a:tc>
              </a:tr>
              <a:tr h="193072">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106.090</a:t>
                      </a:r>
                    </a:p>
                  </a:txBody>
                  <a:tcPr marL="0" marR="0" marT="0" marB="0" anchor="t" anchorCtr="0" horzOverflow="overflow"/>
                </a:tc>
                <a:tc>
                  <a:txBody>
                    <a:bodyPr/>
                    <a:lstStyle/>
                    <a:p>
                      <a:pPr algn="ctr">
                        <a:defRPr sz="1800"/>
                      </a:pPr>
                      <a:r>
                        <a:rPr sz="1200">
                          <a:latin typeface="Calibri"/>
                          <a:ea typeface="Calibri"/>
                          <a:cs typeface="Calibri"/>
                        </a:rPr>
                        <a:t>3.182,7</a:t>
                      </a:r>
                    </a:p>
                  </a:txBody>
                  <a:tcPr marL="0" marR="0" marT="0" marB="0" anchor="t" anchorCtr="0" horzOverflow="overflow"/>
                </a:tc>
              </a:tr>
              <a:tr h="193072">
                <a:tc>
                  <a:txBody>
                    <a:bodyPr/>
                    <a:lstStyle/>
                    <a:p>
                      <a:pPr algn="ctr">
                        <a:defRPr sz="1800"/>
                      </a:pPr>
                      <a:r>
                        <a:rPr sz="1200">
                          <a:latin typeface="Calibri"/>
                          <a:ea typeface="Calibri"/>
                          <a:cs typeface="Calibri"/>
                        </a:rPr>
                        <a:t>4</a:t>
                      </a:r>
                    </a:p>
                  </a:txBody>
                  <a:tcPr marL="0" marR="0" marT="0" marB="0" anchor="t" anchorCtr="0" horzOverflow="overflow"/>
                </a:tc>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109.272,7</a:t>
                      </a:r>
                    </a:p>
                  </a:txBody>
                  <a:tcPr marL="0" marR="0" marT="0" marB="0" anchor="t" anchorCtr="0" horzOverflow="overflow"/>
                </a:tc>
                <a:tc>
                  <a:txBody>
                    <a:bodyPr/>
                    <a:lstStyle/>
                    <a:p>
                      <a:pPr algn="ctr">
                        <a:defRPr sz="1800"/>
                      </a:pPr>
                      <a:r>
                        <a:rPr sz="1200">
                          <a:latin typeface="Calibri"/>
                          <a:ea typeface="Calibri"/>
                          <a:cs typeface="Calibri"/>
                        </a:rPr>
                        <a:t>3.278,2</a:t>
                      </a:r>
                    </a:p>
                  </a:txBody>
                  <a:tcPr marL="0" marR="0" marT="0" marB="0" anchor="t" anchorCtr="0" horzOverflow="overflow"/>
                </a:tc>
              </a:tr>
              <a:tr h="193072">
                <a:tc>
                  <a:txBody>
                    <a:bodyPr/>
                    <a:lstStyle/>
                    <a:p>
                      <a:pPr algn="ctr">
                        <a:defRPr sz="1800"/>
                      </a:pPr>
                      <a:r>
                        <a:rPr sz="1200">
                          <a:latin typeface="Calibri"/>
                          <a:ea typeface="Calibri"/>
                          <a:cs typeface="Calibri"/>
                        </a:rPr>
                        <a:t>5</a:t>
                      </a:r>
                    </a:p>
                  </a:txBody>
                  <a:tcPr marL="0" marR="0" marT="0" marB="0" anchor="t" anchorCtr="0" horzOverflow="overflow"/>
                </a:tc>
                <a:tc>
                  <a:txBody>
                    <a:bodyPr/>
                    <a:lstStyle/>
                    <a:p>
                      <a:pPr algn="ctr">
                        <a:defRPr sz="1800"/>
                      </a:pPr>
                      <a:r>
                        <a:rPr sz="1200">
                          <a:latin typeface="Calibri"/>
                          <a:ea typeface="Calibri"/>
                          <a:cs typeface="Calibri"/>
                        </a:rPr>
                        <a:t>3%</a:t>
                      </a:r>
                    </a:p>
                  </a:txBody>
                  <a:tcPr marL="0" marR="0" marT="0" marB="0" anchor="t" anchorCtr="0" horzOverflow="overflow"/>
                </a:tc>
                <a:tc>
                  <a:txBody>
                    <a:bodyPr/>
                    <a:lstStyle/>
                    <a:p>
                      <a:pPr algn="ctr">
                        <a:defRPr sz="1800"/>
                      </a:pPr>
                      <a:r>
                        <a:rPr sz="1200">
                          <a:latin typeface="Calibri"/>
                          <a:ea typeface="Calibri"/>
                          <a:cs typeface="Calibri"/>
                        </a:rPr>
                        <a:t>112.550,9</a:t>
                      </a:r>
                    </a:p>
                  </a:txBody>
                  <a:tcPr marL="0" marR="0" marT="0" marB="0" anchor="t" anchorCtr="0" horzOverflow="overflow"/>
                </a:tc>
                <a:tc>
                  <a:txBody>
                    <a:bodyPr/>
                    <a:lstStyle/>
                    <a:p>
                      <a:pPr algn="ctr">
                        <a:defRPr sz="1800"/>
                      </a:pPr>
                      <a:r>
                        <a:rPr sz="1200">
                          <a:latin typeface="Calibri"/>
                          <a:ea typeface="Calibri"/>
                          <a:cs typeface="Calibri"/>
                        </a:rPr>
                        <a:t>3.376,5</a:t>
                      </a:r>
                    </a:p>
                  </a:txBody>
                  <a:tcPr marL="0" marR="0" marT="0" marB="0" anchor="t" anchorCtr="0" horzOverflow="overflow"/>
                </a:tc>
              </a:tr>
              <a:tr h="193072">
                <a:tc gridSpan="3">
                  <a:txBody>
                    <a:bodyPr/>
                    <a:lstStyle/>
                    <a:p>
                      <a:pPr algn="r">
                        <a:defRPr sz="1800"/>
                      </a:pPr>
                      <a:r>
                        <a:rPr sz="1200">
                          <a:latin typeface="Calibri"/>
                          <a:ea typeface="Calibri"/>
                          <a:cs typeface="Calibri"/>
                        </a:rPr>
                        <a:t>Totale interessi composti</a:t>
                      </a:r>
                    </a:p>
                  </a:txBody>
                  <a:tcPr marL="0" marR="0" marT="0" marB="0" anchor="t" anchorCtr="0" horzOverflow="overflow"/>
                </a:tc>
                <a:tc hMerge="1">
                  <a:tcPr/>
                </a:tc>
                <a:tc hMerge="1">
                  <a:tcPr/>
                </a:tc>
                <a:tc>
                  <a:txBody>
                    <a:bodyPr/>
                    <a:lstStyle/>
                    <a:p>
                      <a:pPr algn="ctr">
                        <a:defRPr sz="1800"/>
                      </a:pPr>
                      <a:r>
                        <a:rPr sz="1200">
                          <a:latin typeface="Calibri"/>
                          <a:ea typeface="Calibri"/>
                          <a:cs typeface="Calibri"/>
                        </a:rPr>
                        <a:t>15.927,4</a:t>
                      </a:r>
                    </a:p>
                  </a:txBody>
                  <a:tcPr marL="0" marR="0" marT="0" marB="0" anchor="t" anchorCtr="0" horzOverflow="overflow"/>
                </a:tc>
              </a:tr>
            </a:tbl>
          </a:graphicData>
        </a:graphic>
      </p:graphicFrame>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egnaposto testo 1"/>
          <p:cNvSpPr txBox="1"/>
          <p:nvPr>
            <p:ph type="body" idx="1"/>
          </p:nvPr>
        </p:nvSpPr>
        <p:spPr>
          <a:xfrm>
            <a:off x="190798" y="1259997"/>
            <a:ext cx="8762404" cy="3419009"/>
          </a:xfrm>
          <a:prstGeom prst="rect">
            <a:avLst/>
          </a:prstGeom>
        </p:spPr>
        <p:txBody>
          <a:bodyPr/>
          <a:lstStyle/>
          <a:p>
            <a:pPr marL="0" indent="1370" algn="just" defTabSz="815543">
              <a:lnSpc>
                <a:spcPct val="90000"/>
              </a:lnSpc>
              <a:spcBef>
                <a:spcPts val="0"/>
              </a:spcBef>
              <a:buSzTx/>
              <a:buNone/>
              <a:defRPr b="1" sz="1386">
                <a:latin typeface="Calibri"/>
                <a:ea typeface="Calibri"/>
                <a:cs typeface="Calibri"/>
                <a:sym typeface="Calibri"/>
              </a:defRPr>
            </a:pPr>
            <a:r>
              <a:t>Sostenibilità </a:t>
            </a:r>
            <a:r>
              <a:rPr b="0"/>
              <a:t>deriva dal verbo latino </a:t>
            </a:r>
            <a:r>
              <a:t>sustĭnĕo</a:t>
            </a:r>
            <a:r>
              <a:rPr b="0"/>
              <a:t> che, in senso figurato significa </a:t>
            </a:r>
            <a:r>
              <a:t>difendere, aiutare, proteggere, sostentare, nutrire</a:t>
            </a:r>
            <a:r>
              <a:rPr b="0"/>
              <a:t>, ...</a:t>
            </a:r>
          </a:p>
          <a:p>
            <a:pPr marL="0" indent="1370" algn="just" defTabSz="815543">
              <a:lnSpc>
                <a:spcPct val="90000"/>
              </a:lnSpc>
              <a:spcBef>
                <a:spcPts val="0"/>
              </a:spcBef>
              <a:buSzTx/>
              <a:buNone/>
              <a:defRPr sz="1386">
                <a:latin typeface="Calibri"/>
                <a:ea typeface="Calibri"/>
                <a:cs typeface="Calibri"/>
                <a:sym typeface="Calibri"/>
              </a:defRPr>
            </a:pPr>
          </a:p>
          <a:p>
            <a:pPr marL="0" indent="1370" algn="just" defTabSz="815543">
              <a:lnSpc>
                <a:spcPct val="90000"/>
              </a:lnSpc>
              <a:spcBef>
                <a:spcPts val="0"/>
              </a:spcBef>
              <a:buSzTx/>
              <a:buNone/>
              <a:defRPr sz="1386">
                <a:latin typeface="Calibri"/>
                <a:ea typeface="Calibri"/>
                <a:cs typeface="Calibri"/>
                <a:sym typeface="Calibri"/>
              </a:defRPr>
            </a:pPr>
            <a:r>
              <a:t>Nelle scienze ambientali ed economiche, la </a:t>
            </a:r>
            <a:r>
              <a:rPr b="1"/>
              <a:t>sostenibilità</a:t>
            </a:r>
            <a:r>
              <a:t>, è definita come </a:t>
            </a:r>
            <a:r>
              <a:rPr b="1"/>
              <a:t>condizione di uno sviluppo </a:t>
            </a:r>
            <a:r>
              <a:rPr b="1" u="sng"/>
              <a:t>i</a:t>
            </a:r>
            <a:r>
              <a:rPr b="1"/>
              <a:t>n grado di assicurare il soddisfacimento dei bisogni della generazione presente senza compromettere la possibilità delle generazioni future di realizzare i propri</a:t>
            </a:r>
            <a:r>
              <a:t>. </a:t>
            </a:r>
            <a:r>
              <a:rPr b="1"/>
              <a:t>(*)</a:t>
            </a:r>
          </a:p>
          <a:p>
            <a:pPr marL="0" indent="1370" algn="just" defTabSz="815543">
              <a:lnSpc>
                <a:spcPct val="90000"/>
              </a:lnSpc>
              <a:spcBef>
                <a:spcPts val="0"/>
              </a:spcBef>
              <a:buSzTx/>
              <a:buNone/>
              <a:defRPr b="1" sz="1386">
                <a:latin typeface="Calibri"/>
                <a:ea typeface="Calibri"/>
                <a:cs typeface="Calibri"/>
                <a:sym typeface="Calibri"/>
              </a:defRPr>
            </a:pPr>
          </a:p>
          <a:p>
            <a:pPr marL="0" indent="1370" algn="just" defTabSz="815543">
              <a:lnSpc>
                <a:spcPct val="90000"/>
              </a:lnSpc>
              <a:spcBef>
                <a:spcPts val="0"/>
              </a:spcBef>
              <a:buSzTx/>
              <a:buNone/>
              <a:defRPr b="1" sz="1386">
                <a:latin typeface="Calibri"/>
                <a:ea typeface="Calibri"/>
                <a:cs typeface="Calibri"/>
                <a:sym typeface="Calibri"/>
              </a:defRPr>
            </a:pPr>
            <a:r>
              <a:t>Avere comportamenti sostenibili ci aiuta a risparmiare</a:t>
            </a:r>
            <a:r>
              <a:rPr b="0"/>
              <a:t>. Vediamone qualcuno:</a:t>
            </a:r>
          </a:p>
          <a:p>
            <a:pPr marL="0" indent="0" algn="just" defTabSz="815543">
              <a:lnSpc>
                <a:spcPct val="90000"/>
              </a:lnSpc>
              <a:spcBef>
                <a:spcPts val="0"/>
              </a:spcBef>
              <a:buSzTx/>
              <a:buNone/>
              <a:defRPr sz="1386">
                <a:latin typeface="Calibri"/>
                <a:ea typeface="Calibri"/>
                <a:cs typeface="Calibri"/>
                <a:sym typeface="Calibri"/>
              </a:defRPr>
            </a:pPr>
          </a:p>
          <a:p>
            <a:pPr marL="261116" indent="-125191" algn="just" defTabSz="815543">
              <a:lnSpc>
                <a:spcPct val="90000"/>
              </a:lnSpc>
              <a:spcBef>
                <a:spcPts val="0"/>
              </a:spcBef>
              <a:buClrTx/>
              <a:buSzPct val="100000"/>
              <a:buFontTx/>
              <a:defRPr b="1" sz="1386">
                <a:latin typeface="Calibri"/>
                <a:ea typeface="Calibri"/>
                <a:cs typeface="Calibri"/>
                <a:sym typeface="Calibri"/>
              </a:defRPr>
            </a:pPr>
            <a:r>
              <a:t>spegnere le luci, spegnere del tutto TV, computer</a:t>
            </a:r>
            <a:r>
              <a:rPr b="0"/>
              <a:t>, …invece di lasciarli in standby senza spegnerli del tutto, </a:t>
            </a:r>
            <a:r>
              <a:t>utilizzare lampadine a LED, tenere d'occhio il termostato</a:t>
            </a:r>
            <a:r>
              <a:rPr b="0"/>
              <a:t> del riscaldamento e dell’aria condizionata, sono modi importanti per </a:t>
            </a:r>
            <a:r>
              <a:t>raggiungere un consumo energetico sostenibile</a:t>
            </a:r>
            <a:r>
              <a:rPr b="0"/>
              <a:t> e farci </a:t>
            </a:r>
            <a:r>
              <a:t>risparmiare sulla bolletta</a:t>
            </a:r>
            <a:r>
              <a:rPr b="0"/>
              <a:t> della luce e del gas</a:t>
            </a:r>
          </a:p>
          <a:p>
            <a:pPr marL="0" indent="0" algn="just" defTabSz="815543">
              <a:lnSpc>
                <a:spcPct val="90000"/>
              </a:lnSpc>
              <a:spcBef>
                <a:spcPts val="0"/>
              </a:spcBef>
              <a:buSzTx/>
              <a:buNone/>
              <a:defRPr sz="1386">
                <a:latin typeface="Calibri"/>
                <a:ea typeface="Calibri"/>
                <a:cs typeface="Calibri"/>
                <a:sym typeface="Calibri"/>
              </a:defRPr>
            </a:pPr>
          </a:p>
          <a:p>
            <a:pPr marL="261116" indent="-125191" algn="just" defTabSz="815543">
              <a:lnSpc>
                <a:spcPct val="90000"/>
              </a:lnSpc>
              <a:spcBef>
                <a:spcPts val="0"/>
              </a:spcBef>
              <a:buClrTx/>
              <a:buSzPct val="100000"/>
              <a:buFontTx/>
              <a:defRPr b="1" sz="1386">
                <a:latin typeface="Calibri"/>
                <a:ea typeface="Calibri"/>
                <a:cs typeface="Calibri"/>
                <a:sym typeface="Calibri"/>
              </a:defRPr>
            </a:pPr>
            <a:r>
              <a:t>comprare prodotti di stagione</a:t>
            </a:r>
            <a:r>
              <a:rPr b="0"/>
              <a:t> ci consente di avere </a:t>
            </a:r>
            <a:r>
              <a:t>prodotti a “km 0”</a:t>
            </a:r>
            <a:r>
              <a:rPr b="0"/>
              <a:t> spendendo meno ed attuare comportamenti sostenibili in quanto, durante la loro stagione naturale, la frutta e la verdura sono coltivate all'aperto e non in serra</a:t>
            </a:r>
          </a:p>
          <a:p>
            <a:pPr marL="0" indent="0" algn="just" defTabSz="815543">
              <a:lnSpc>
                <a:spcPct val="90000"/>
              </a:lnSpc>
              <a:spcBef>
                <a:spcPts val="0"/>
              </a:spcBef>
              <a:buSzTx/>
              <a:buNone/>
              <a:defRPr sz="1386">
                <a:latin typeface="Calibri"/>
                <a:ea typeface="Calibri"/>
                <a:cs typeface="Calibri"/>
                <a:sym typeface="Calibri"/>
              </a:defRPr>
            </a:pPr>
          </a:p>
          <a:p>
            <a:pPr marL="261116" indent="-125191" algn="just" defTabSz="815543">
              <a:lnSpc>
                <a:spcPct val="90000"/>
              </a:lnSpc>
              <a:spcBef>
                <a:spcPts val="0"/>
              </a:spcBef>
              <a:buClrTx/>
              <a:buSzPct val="100000"/>
              <a:buFontTx/>
              <a:defRPr b="1" sz="1386">
                <a:latin typeface="Calibri"/>
                <a:ea typeface="Calibri"/>
                <a:cs typeface="Calibri"/>
                <a:sym typeface="Calibri"/>
              </a:defRPr>
            </a:pPr>
            <a:r>
              <a:t>comprare solo quello di cui si ha bisogno</a:t>
            </a:r>
            <a:r>
              <a:rPr b="0"/>
              <a:t> o acquistare prodotti in scadenza perché particolarmente scontati consente di risparmiare e, contemporaneamente, di </a:t>
            </a:r>
            <a:r>
              <a:t>combattere lo “spreco alimentare”</a:t>
            </a:r>
          </a:p>
        </p:txBody>
      </p:sp>
      <p:sp>
        <p:nvSpPr>
          <p:cNvPr id="248" name="Titolo 2"/>
          <p:cNvSpPr txBox="1"/>
          <p:nvPr>
            <p:ph type="title"/>
          </p:nvPr>
        </p:nvSpPr>
        <p:spPr>
          <a:xfrm>
            <a:off x="217431" y="435299"/>
            <a:ext cx="8226344" cy="458835"/>
          </a:xfrm>
          <a:prstGeom prst="rect">
            <a:avLst/>
          </a:prstGeom>
        </p:spPr>
        <p:txBody>
          <a:bodyPr/>
          <a:lstStyle>
            <a:lvl1pPr>
              <a:defRPr sz="2400"/>
            </a:lvl1pPr>
          </a:lstStyle>
          <a:p>
            <a:pPr/>
            <a:r>
              <a:t>La sostenibilità ci aiuta a risparmiare </a:t>
            </a:r>
          </a:p>
        </p:txBody>
      </p:sp>
      <p:sp>
        <p:nvSpPr>
          <p:cNvPr id="249"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0" name="Google Shape;84;p13" descr="Google Shape;84;p13"/>
          <p:cNvPicPr>
            <a:picLocks noChangeAspect="1"/>
          </p:cNvPicPr>
          <p:nvPr/>
        </p:nvPicPr>
        <p:blipFill>
          <a:blip r:embed="rId3">
            <a:extLst/>
          </a:blip>
          <a:stretch>
            <a:fillRect/>
          </a:stretch>
        </p:blipFill>
        <p:spPr>
          <a:xfrm>
            <a:off x="4017714" y="6417609"/>
            <a:ext cx="1108573" cy="162006"/>
          </a:xfrm>
          <a:prstGeom prst="rect">
            <a:avLst/>
          </a:prstGeom>
          <a:ln w="12700">
            <a:miter lim="400000"/>
          </a:ln>
        </p:spPr>
      </p:pic>
      <p:sp>
        <p:nvSpPr>
          <p:cNvPr id="251" name="(*) in enciclopedia Treccani all’indirizzo https://www.treccani.it/enciclopedia/sostenibilita"/>
          <p:cNvSpPr txBox="1"/>
          <p:nvPr/>
        </p:nvSpPr>
        <p:spPr>
          <a:xfrm>
            <a:off x="55705" y="5822084"/>
            <a:ext cx="5318114" cy="22570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indent="150876" algn="just" defTabSz="905255">
              <a:lnSpc>
                <a:spcPct val="90000"/>
              </a:lnSpc>
              <a:spcBef>
                <a:spcPts val="100"/>
              </a:spcBef>
              <a:defRPr sz="1100">
                <a:latin typeface="Calibri"/>
                <a:ea typeface="Calibri"/>
                <a:cs typeface="Calibri"/>
                <a:sym typeface="Calibri"/>
              </a:defRPr>
            </a:pPr>
            <a:r>
              <a:t>(*) in enciclopedia Treccani all’indirizzo </a:t>
            </a:r>
            <a:r>
              <a:rPr u="sng">
                <a:solidFill>
                  <a:srgbClr val="0000FF"/>
                </a:solidFill>
                <a:uFill>
                  <a:solidFill>
                    <a:srgbClr val="0000FF"/>
                  </a:solidFill>
                </a:uFill>
                <a:hlinkClick r:id="rId4" invalidUrl="" action="" tgtFrame="" tooltip="" history="1" highlightClick="0" endSnd="0"/>
              </a:rPr>
              <a:t>https://www.treccani.it/enciclopedia/sostenibilita</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egnaposto testo 1"/>
          <p:cNvSpPr txBox="1"/>
          <p:nvPr>
            <p:ph type="body" idx="1"/>
          </p:nvPr>
        </p:nvSpPr>
        <p:spPr>
          <a:xfrm>
            <a:off x="230399" y="1145699"/>
            <a:ext cx="8873912" cy="4861836"/>
          </a:xfrm>
          <a:prstGeom prst="rect">
            <a:avLst/>
          </a:prstGeom>
        </p:spPr>
        <p:txBody>
          <a:bodyPr/>
          <a:lstStyle/>
          <a:p>
            <a:pPr marL="0" indent="0" defTabSz="457200">
              <a:spcBef>
                <a:spcPts val="0"/>
              </a:spcBef>
              <a:buSzTx/>
              <a:buNone/>
              <a:defRPr sz="1400">
                <a:solidFill>
                  <a:srgbClr val="202122"/>
                </a:solidFill>
                <a:latin typeface="Calibri"/>
                <a:ea typeface="Calibri"/>
                <a:cs typeface="Calibri"/>
                <a:sym typeface="Calibri"/>
              </a:defRPr>
            </a:pPr>
            <a:r>
              <a:t>Per </a:t>
            </a:r>
            <a:r>
              <a:rPr b="1"/>
              <a:t>sviluppo sostenibile</a:t>
            </a:r>
            <a:r>
              <a:t> si intende uno sviluppo che soddisfi sia le esigenze della generazione attuale che di quelle future.</a:t>
            </a:r>
          </a:p>
          <a:p>
            <a:pPr marL="0" indent="0" defTabSz="457200">
              <a:spcBef>
                <a:spcPts val="700"/>
              </a:spcBef>
              <a:buSzTx/>
              <a:buNone/>
              <a:defRPr sz="600">
                <a:solidFill>
                  <a:srgbClr val="202122"/>
                </a:solidFill>
                <a:latin typeface="Calibri"/>
                <a:ea typeface="Calibri"/>
                <a:cs typeface="Calibri"/>
                <a:sym typeface="Calibri"/>
              </a:defRPr>
            </a:pPr>
          </a:p>
          <a:p>
            <a:pPr marL="0" indent="0" defTabSz="457200">
              <a:spcBef>
                <a:spcPts val="700"/>
              </a:spcBef>
              <a:buSzTx/>
              <a:buNone/>
              <a:defRPr b="1" sz="1400">
                <a:solidFill>
                  <a:srgbClr val="202122"/>
                </a:solidFill>
                <a:latin typeface="Calibri"/>
                <a:ea typeface="Calibri"/>
                <a:cs typeface="Calibri"/>
                <a:sym typeface="Calibri"/>
              </a:defRPr>
            </a:pPr>
            <a:r>
              <a:t>La sostenibilità ruota attorno a tre componenti fondamentali</a:t>
            </a:r>
            <a:r>
              <a:rPr b="0"/>
              <a:t>:</a:t>
            </a:r>
          </a:p>
          <a:p>
            <a:pPr indent="-317500" defTabSz="457200">
              <a:spcBef>
                <a:spcPts val="100"/>
              </a:spcBef>
              <a:buClr>
                <a:srgbClr val="202122"/>
              </a:buClr>
              <a:buSzPct val="100000"/>
              <a:buFont typeface="Helvetica"/>
              <a:defRPr b="1" sz="1400">
                <a:latin typeface="Calibri"/>
                <a:ea typeface="Calibri"/>
                <a:cs typeface="Calibri"/>
                <a:sym typeface="Calibri"/>
              </a:defRPr>
            </a:pPr>
            <a:r>
              <a:t>Sostenibilità economica</a:t>
            </a:r>
            <a:r>
              <a:rPr b="0"/>
              <a:t>: intesa come capacità di generare reddito e lavoro per il sostentamento della popolazione.</a:t>
            </a:r>
          </a:p>
          <a:p>
            <a:pPr indent="-317500" defTabSz="457200">
              <a:spcBef>
                <a:spcPts val="100"/>
              </a:spcBef>
              <a:buClr>
                <a:srgbClr val="202122"/>
              </a:buClr>
              <a:buSzPct val="100000"/>
              <a:buFont typeface="Helvetica"/>
              <a:defRPr b="1" sz="1400">
                <a:latin typeface="Calibri"/>
                <a:ea typeface="Calibri"/>
                <a:cs typeface="Calibri"/>
                <a:sym typeface="Calibri"/>
              </a:defRPr>
            </a:pPr>
            <a:r>
              <a:t>Sostenibilità sociale</a:t>
            </a:r>
            <a:r>
              <a:rPr b="0"/>
              <a:t>: intesa come capacità di garantire condizioni di benessere umano (sicurezza, salute, istruzione, democrazia, partecipazione, giustizia.) equamente distribuite per classi e genere.</a:t>
            </a:r>
          </a:p>
          <a:p>
            <a:pPr indent="-317500" defTabSz="457200">
              <a:spcBef>
                <a:spcPts val="100"/>
              </a:spcBef>
              <a:buClr>
                <a:srgbClr val="202122"/>
              </a:buClr>
              <a:buSzPct val="100000"/>
              <a:buFont typeface="Helvetica"/>
              <a:defRPr b="1" sz="1400">
                <a:latin typeface="Calibri"/>
                <a:ea typeface="Calibri"/>
                <a:cs typeface="Calibri"/>
                <a:sym typeface="Calibri"/>
              </a:defRPr>
            </a:pPr>
            <a:r>
              <a:t>Sostenibilità ambientale</a:t>
            </a:r>
            <a:r>
              <a:rPr b="0"/>
              <a:t>: intesa come capacità di mantenere qualità e riproducibilità delle risorse naturali.</a:t>
            </a:r>
          </a:p>
          <a:p>
            <a:pPr marL="0" indent="0" defTabSz="457200">
              <a:spcBef>
                <a:spcPts val="700"/>
              </a:spcBef>
              <a:buSzTx/>
              <a:buNone/>
              <a:defRPr sz="1400">
                <a:solidFill>
                  <a:srgbClr val="202122"/>
                </a:solidFill>
                <a:latin typeface="Calibri"/>
                <a:ea typeface="Calibri"/>
                <a:cs typeface="Calibri"/>
                <a:sym typeface="Calibri"/>
              </a:defRPr>
            </a:pPr>
          </a:p>
          <a:p>
            <a:pPr marL="0" indent="0" defTabSz="457200">
              <a:spcBef>
                <a:spcPts val="700"/>
              </a:spcBef>
              <a:buSzTx/>
              <a:buNone/>
              <a:defRPr sz="1400">
                <a:solidFill>
                  <a:srgbClr val="202122"/>
                </a:solidFill>
                <a:latin typeface="Calibri"/>
                <a:ea typeface="Calibri"/>
                <a:cs typeface="Calibri"/>
                <a:sym typeface="Calibri"/>
              </a:defRPr>
            </a:pPr>
          </a:p>
          <a:p>
            <a:pPr marL="0" indent="0" defTabSz="457200">
              <a:spcBef>
                <a:spcPts val="700"/>
              </a:spcBef>
              <a:buSzTx/>
              <a:buNone/>
              <a:defRPr sz="1400">
                <a:solidFill>
                  <a:srgbClr val="202122"/>
                </a:solidFill>
                <a:latin typeface="Calibri"/>
                <a:ea typeface="Calibri"/>
                <a:cs typeface="Calibri"/>
                <a:sym typeface="Calibri"/>
              </a:defRPr>
            </a:pPr>
          </a:p>
          <a:p>
            <a:pPr marL="0" indent="0" defTabSz="457200">
              <a:spcBef>
                <a:spcPts val="700"/>
              </a:spcBef>
              <a:buSzTx/>
              <a:buNone/>
              <a:defRPr sz="1400">
                <a:solidFill>
                  <a:srgbClr val="202122"/>
                </a:solidFill>
                <a:latin typeface="Calibri"/>
                <a:ea typeface="Calibri"/>
                <a:cs typeface="Calibri"/>
                <a:sym typeface="Calibri"/>
              </a:defRPr>
            </a:pPr>
          </a:p>
          <a:p>
            <a:pPr marL="0" indent="0" defTabSz="457200">
              <a:spcBef>
                <a:spcPts val="700"/>
              </a:spcBef>
              <a:buSzTx/>
              <a:buNone/>
              <a:defRPr sz="1400">
                <a:solidFill>
                  <a:srgbClr val="202122"/>
                </a:solidFill>
                <a:latin typeface="Calibri"/>
                <a:ea typeface="Calibri"/>
                <a:cs typeface="Calibri"/>
                <a:sym typeface="Calibri"/>
              </a:defRPr>
            </a:pPr>
          </a:p>
          <a:p>
            <a:pPr marL="0" indent="0" defTabSz="457200">
              <a:spcBef>
                <a:spcPts val="700"/>
              </a:spcBef>
              <a:buSzTx/>
              <a:buNone/>
              <a:defRPr sz="1400">
                <a:solidFill>
                  <a:srgbClr val="202122"/>
                </a:solidFill>
                <a:latin typeface="Calibri"/>
                <a:ea typeface="Calibri"/>
                <a:cs typeface="Calibri"/>
                <a:sym typeface="Calibri"/>
              </a:defRPr>
            </a:pPr>
          </a:p>
          <a:p>
            <a:pPr marL="0" indent="0" defTabSz="457200">
              <a:spcBef>
                <a:spcPts val="700"/>
              </a:spcBef>
              <a:buSzTx/>
              <a:buNone/>
              <a:defRPr b="1" sz="1400">
                <a:latin typeface="Calibri"/>
                <a:ea typeface="Calibri"/>
                <a:cs typeface="Calibri"/>
                <a:sym typeface="Calibri"/>
              </a:defRPr>
            </a:pPr>
            <a:r>
              <a:t>L'area risultante dall'intersezione delle tre componenti, coincide idealmente con lo sviluppo sostenibile</a:t>
            </a:r>
            <a:r>
              <a:rPr b="0"/>
              <a:t>. Le intersezioni intermedie tra le componenti, dove vengono indicate le parole Vivibile, Equo, Realizzabile, si possono leggere come delle indicazioni di tipo operativo o di verifica</a:t>
            </a:r>
            <a:r>
              <a:rPr b="0">
                <a:solidFill>
                  <a:srgbClr val="202122"/>
                </a:solidFill>
              </a:rPr>
              <a:t>. </a:t>
            </a:r>
            <a:endParaRPr>
              <a:solidFill>
                <a:srgbClr val="202122"/>
              </a:solidFill>
            </a:endParaRPr>
          </a:p>
          <a:p>
            <a:pPr marL="0" indent="0" defTabSz="457200">
              <a:spcBef>
                <a:spcPts val="700"/>
              </a:spcBef>
              <a:buSzTx/>
              <a:buNone/>
              <a:defRPr sz="1400">
                <a:solidFill>
                  <a:srgbClr val="202122"/>
                </a:solidFill>
                <a:latin typeface="Calibri"/>
                <a:ea typeface="Calibri"/>
                <a:cs typeface="Calibri"/>
                <a:sym typeface="Calibri"/>
              </a:defRPr>
            </a:pPr>
            <a:r>
              <a:t>Le successive riflessioni sull’argomento hanno portato alla nascita dell’Agenda 2030.</a:t>
            </a:r>
          </a:p>
        </p:txBody>
      </p:sp>
      <p:sp>
        <p:nvSpPr>
          <p:cNvPr id="256" name="Titolo 2"/>
          <p:cNvSpPr txBox="1"/>
          <p:nvPr>
            <p:ph type="title"/>
          </p:nvPr>
        </p:nvSpPr>
        <p:spPr>
          <a:xfrm>
            <a:off x="253102" y="417910"/>
            <a:ext cx="8190673" cy="316323"/>
          </a:xfrm>
          <a:prstGeom prst="rect">
            <a:avLst/>
          </a:prstGeom>
        </p:spPr>
        <p:txBody>
          <a:bodyPr/>
          <a:lstStyle/>
          <a:p>
            <a:pPr>
              <a:defRPr sz="2100"/>
            </a:pPr>
            <a:r>
              <a:t>Le tre componenti della sostenibilità </a:t>
            </a:r>
            <a:r>
              <a:rPr sz="1600"/>
              <a:t>(*)</a:t>
            </a:r>
          </a:p>
        </p:txBody>
      </p:sp>
      <p:sp>
        <p:nvSpPr>
          <p:cNvPr id="257"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Google Shape;84;p13" descr="Google Shape;84;p13"/>
          <p:cNvPicPr>
            <a:picLocks noChangeAspect="1"/>
          </p:cNvPicPr>
          <p:nvPr/>
        </p:nvPicPr>
        <p:blipFill>
          <a:blip r:embed="rId2">
            <a:extLst/>
          </a:blip>
          <a:stretch>
            <a:fillRect/>
          </a:stretch>
        </p:blipFill>
        <p:spPr>
          <a:xfrm>
            <a:off x="4113069" y="6417612"/>
            <a:ext cx="1108573" cy="162006"/>
          </a:xfrm>
          <a:prstGeom prst="rect">
            <a:avLst/>
          </a:prstGeom>
          <a:ln w="12700">
            <a:miter lim="400000"/>
          </a:ln>
        </p:spPr>
      </p:pic>
      <p:pic>
        <p:nvPicPr>
          <p:cNvPr id="259" name="Screenshot 2023-11-12 alle 19.12.28.png" descr="Screenshot 2023-11-12 alle 19.12.28.png"/>
          <p:cNvPicPr>
            <a:picLocks noChangeAspect="1"/>
          </p:cNvPicPr>
          <p:nvPr/>
        </p:nvPicPr>
        <p:blipFill>
          <a:blip r:embed="rId3">
            <a:extLst/>
          </a:blip>
          <a:stretch>
            <a:fillRect/>
          </a:stretch>
        </p:blipFill>
        <p:spPr>
          <a:xfrm>
            <a:off x="2670248" y="2758406"/>
            <a:ext cx="2904537" cy="1936359"/>
          </a:xfrm>
          <a:prstGeom prst="rect">
            <a:avLst/>
          </a:prstGeom>
          <a:ln w="12700">
            <a:miter lim="400000"/>
          </a:ln>
        </p:spPr>
      </p:pic>
      <p:sp>
        <p:nvSpPr>
          <p:cNvPr id="260" name="(*) definizioni riprese da Wikipedia all’indirizzo: https://it.wikipedia.org/wiki/Sviluppo_sostenibile#Le_tre_componenti_della_sostenibilit%C3%A0"/>
          <p:cNvSpPr txBox="1"/>
          <p:nvPr/>
        </p:nvSpPr>
        <p:spPr>
          <a:xfrm>
            <a:off x="80376" y="5830566"/>
            <a:ext cx="8983249" cy="25933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100"/>
            </a:pPr>
            <a:r>
              <a:t>(</a:t>
            </a:r>
            <a:r>
              <a:rPr>
                <a:latin typeface="Calibri"/>
                <a:ea typeface="Calibri"/>
                <a:cs typeface="Calibri"/>
                <a:sym typeface="Calibri"/>
              </a:rPr>
              <a:t>*) definizioni riprese da Wikipedia all’indirizzo: </a:t>
            </a:r>
            <a:r>
              <a:rPr u="sng">
                <a:solidFill>
                  <a:srgbClr val="0000FF"/>
                </a:solidFill>
                <a:uFill>
                  <a:solidFill>
                    <a:srgbClr val="0000FF"/>
                  </a:solidFill>
                </a:uFill>
                <a:latin typeface="Calibri"/>
                <a:ea typeface="Calibri"/>
                <a:cs typeface="Calibri"/>
                <a:sym typeface="Calibri"/>
                <a:hlinkClick r:id="rId4" invalidUrl="" action="" tgtFrame="" tooltip="" history="1" highlightClick="0" endSnd="0"/>
              </a:rPr>
              <a:t>https://it.wikipedia.org/wiki/Sviluppo_sostenibile#Le_tre_componenti_della_sostenibilit%C3%A0</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Segnaposto testo 1"/>
          <p:cNvSpPr txBox="1"/>
          <p:nvPr>
            <p:ph type="body" idx="1"/>
          </p:nvPr>
        </p:nvSpPr>
        <p:spPr>
          <a:xfrm>
            <a:off x="269999" y="1054156"/>
            <a:ext cx="8683202" cy="3656751"/>
          </a:xfrm>
          <a:prstGeom prst="rect">
            <a:avLst/>
          </a:prstGeom>
        </p:spPr>
        <p:txBody>
          <a:bodyPr/>
          <a:lstStyle/>
          <a:p>
            <a:pPr marL="0" indent="152400">
              <a:buSzTx/>
              <a:buNone/>
              <a:defRPr b="1"/>
            </a:pPr>
          </a:p>
          <a:p>
            <a:pPr marL="0" indent="0" defTabSz="457200">
              <a:spcBef>
                <a:spcPts val="0"/>
              </a:spcBef>
              <a:buSzTx/>
              <a:buNone/>
              <a:defRPr b="1" sz="1400">
                <a:latin typeface="Calibri"/>
                <a:ea typeface="Calibri"/>
                <a:cs typeface="Calibri"/>
                <a:sym typeface="Calibri"/>
              </a:defRPr>
            </a:pPr>
            <a:r>
              <a:t>Un piano d'azione per le persone, il Pianeta e la prosperità</a:t>
            </a:r>
            <a:r>
              <a:rPr b="0"/>
              <a:t>. È </a:t>
            </a:r>
            <a:r>
              <a:t>l’Agenda 2030 per lo sviluppo sostenibile</a:t>
            </a:r>
            <a:r>
              <a:rPr b="0"/>
              <a:t>, </a:t>
            </a:r>
            <a:r>
              <a:t>sottoscritta il 25 settembre 2015 da 193 Paesi delle Nazioni unite</a:t>
            </a:r>
            <a:r>
              <a:rPr b="0"/>
              <a:t>, tra cui l'Italia, per condividere l'impegno a garantire un presente e un futuro migliore al nostro Pianeta e alle persone che lo abitano.</a:t>
            </a:r>
          </a:p>
          <a:p>
            <a:pPr marL="0" indent="0" algn="just" defTabSz="457200">
              <a:spcBef>
                <a:spcPts val="1600"/>
              </a:spcBef>
              <a:buSzTx/>
              <a:buNone/>
              <a:defRPr sz="1400">
                <a:latin typeface="Calibri"/>
                <a:ea typeface="Calibri"/>
                <a:cs typeface="Calibri"/>
                <a:sym typeface="Calibri"/>
              </a:defRPr>
            </a:pPr>
            <a:r>
              <a:t>L'Agenda globale definisce </a:t>
            </a:r>
            <a:r>
              <a:rPr b="1" u="sng">
                <a:solidFill>
                  <a:srgbClr val="0000FF"/>
                </a:solidFill>
                <a:uFill>
                  <a:solidFill>
                    <a:srgbClr val="0000FF"/>
                  </a:solidFill>
                </a:uFill>
                <a:hlinkClick r:id="rId2" invalidUrl="" action="" tgtFrame="" tooltip="" history="1" highlightClick="0" endSnd="0"/>
              </a:rPr>
              <a:t>17 Obiettivi di sviluppo sostenibile</a:t>
            </a:r>
            <a:r>
              <a:t> (</a:t>
            </a:r>
            <a:r>
              <a:rPr i="1"/>
              <a:t>Sustainable Development Goals </a:t>
            </a:r>
            <a:r>
              <a:t>– SDGs nell’acronimo inglese) da raggiungere entro il 2030, articolati in 169 Target, che rappresentano una bussola per porre l'Italia e il mondo su un sentiero sostenibile. Il processo di cambiamento del modello di sviluppo viene monitorato attraverso i Goal, i Target e oltre 240 indicatori: rispetto a tali parametri, </a:t>
            </a:r>
            <a:r>
              <a:rPr b="1"/>
              <a:t>ciascun Paese viene valutato periodicamente in sede Onu</a:t>
            </a:r>
            <a:r>
              <a:t> e dalle opinioni pubbliche nazionali e internazionali. </a:t>
            </a:r>
          </a:p>
          <a:p>
            <a:pPr marL="0" indent="0" algn="just" defTabSz="457200">
              <a:spcBef>
                <a:spcPts val="1600"/>
              </a:spcBef>
              <a:buSzTx/>
              <a:buNone/>
              <a:defRPr sz="1400">
                <a:latin typeface="Calibri"/>
                <a:ea typeface="Calibri"/>
                <a:cs typeface="Calibri"/>
                <a:sym typeface="Calibri"/>
              </a:defRPr>
            </a:pPr>
          </a:p>
          <a:p>
            <a:pPr marL="0" indent="0" algn="just" defTabSz="457200">
              <a:spcBef>
                <a:spcPts val="0"/>
              </a:spcBef>
              <a:buSzTx/>
              <a:buNone/>
              <a:defRPr sz="1400">
                <a:latin typeface="Calibri"/>
                <a:ea typeface="Calibri"/>
                <a:cs typeface="Calibri"/>
                <a:sym typeface="Calibri"/>
              </a:defRPr>
            </a:pPr>
            <a:r>
              <a:t>L'Agenda 2030 porta con sé una grande novità: per la prima volta viene espresso un </a:t>
            </a:r>
            <a:r>
              <a:rPr b="1"/>
              <a:t>chiaro giudizio sull’insostenibilità dell’attuale modello di sviluppo</a:t>
            </a:r>
            <a:r>
              <a:t>, non solo sul piano ambientale, ma anche su quello economico e sociale, </a:t>
            </a:r>
            <a:r>
              <a:rPr b="1"/>
              <a:t>superando in questo modo definitivamente l’idea che la sostenibilità sia unicamente una questione ambientale</a:t>
            </a:r>
            <a:r>
              <a:t> e affermando una visione integrata delle diverse dimensioni dello sviluppo.</a:t>
            </a:r>
          </a:p>
        </p:txBody>
      </p:sp>
      <p:sp>
        <p:nvSpPr>
          <p:cNvPr id="263" name="Titolo 2"/>
          <p:cNvSpPr txBox="1"/>
          <p:nvPr>
            <p:ph type="title"/>
          </p:nvPr>
        </p:nvSpPr>
        <p:spPr>
          <a:xfrm>
            <a:off x="298658" y="438736"/>
            <a:ext cx="8145117" cy="353335"/>
          </a:xfrm>
          <a:prstGeom prst="rect">
            <a:avLst/>
          </a:prstGeom>
        </p:spPr>
        <p:txBody>
          <a:bodyPr/>
          <a:lstStyle/>
          <a:p>
            <a:pPr>
              <a:defRPr sz="2100"/>
            </a:pPr>
            <a:r>
              <a:t>Cos’è l’Agenda 2030 e come è nata</a:t>
            </a:r>
            <a:r>
              <a:rPr sz="1800"/>
              <a:t> </a:t>
            </a:r>
            <a:r>
              <a:rPr b="0" sz="1600"/>
              <a:t>(*)</a:t>
            </a:r>
          </a:p>
        </p:txBody>
      </p:sp>
      <p:sp>
        <p:nvSpPr>
          <p:cNvPr id="264"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5" name="Google Shape;84;p13" descr="Google Shape;84;p13"/>
          <p:cNvPicPr>
            <a:picLocks noChangeAspect="1"/>
          </p:cNvPicPr>
          <p:nvPr/>
        </p:nvPicPr>
        <p:blipFill>
          <a:blip r:embed="rId3">
            <a:extLst/>
          </a:blip>
          <a:stretch>
            <a:fillRect/>
          </a:stretch>
        </p:blipFill>
        <p:spPr>
          <a:xfrm>
            <a:off x="4057313" y="6417612"/>
            <a:ext cx="1108573" cy="162006"/>
          </a:xfrm>
          <a:prstGeom prst="rect">
            <a:avLst/>
          </a:prstGeom>
          <a:ln w="12700">
            <a:miter lim="400000"/>
          </a:ln>
        </p:spPr>
      </p:pic>
      <p:sp>
        <p:nvSpPr>
          <p:cNvPr id="266" name="(*) informazioni desunte dal sito di Alleanza Italiana per lo Sviluppo Sostenibile (ASviS) all’indirizzo https://asvis.it/l-agenda-2030-dell-onu-per-lo-sviluppo-sostenibile/"/>
          <p:cNvSpPr txBox="1"/>
          <p:nvPr/>
        </p:nvSpPr>
        <p:spPr>
          <a:xfrm>
            <a:off x="170348" y="5639205"/>
            <a:ext cx="8540724" cy="4388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a:spcBef>
                <a:spcPts val="200"/>
              </a:spcBef>
              <a:defRPr sz="1200">
                <a:latin typeface="Calibri"/>
                <a:ea typeface="Calibri"/>
                <a:cs typeface="Calibri"/>
                <a:sym typeface="Calibri"/>
              </a:defRPr>
            </a:pPr>
            <a:r>
              <a:t>(*) informazioni desunte dal sito di Alleanza Italiana per lo Sviluppo Sostenibile (</a:t>
            </a:r>
            <a:r>
              <a:rPr b="1">
                <a:solidFill>
                  <a:srgbClr val="5F6368"/>
                </a:solidFill>
              </a:rPr>
              <a:t>ASviS</a:t>
            </a:r>
            <a:r>
              <a:t>) all’indirizzo </a:t>
            </a:r>
            <a:r>
              <a:rPr u="sng">
                <a:solidFill>
                  <a:srgbClr val="0000FF"/>
                </a:solidFill>
                <a:uFill>
                  <a:solidFill>
                    <a:srgbClr val="0000FF"/>
                  </a:solidFill>
                </a:uFill>
                <a:hlinkClick r:id="rId4" invalidUrl="" action="" tgtFrame="" tooltip="" history="1" highlightClick="0" endSnd="0"/>
              </a:rPr>
              <a:t>https://asvis.it/l-agenda-2030-dell-onu-per-lo-sviluppo-sostenibile/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egnaposto testo 1"/>
          <p:cNvSpPr txBox="1"/>
          <p:nvPr>
            <p:ph type="body" idx="1"/>
          </p:nvPr>
        </p:nvSpPr>
        <p:spPr>
          <a:xfrm>
            <a:off x="269999" y="1054156"/>
            <a:ext cx="8683202" cy="4557565"/>
          </a:xfrm>
          <a:prstGeom prst="rect">
            <a:avLst/>
          </a:prstGeom>
        </p:spPr>
        <p:txBody>
          <a:bodyPr/>
          <a:lstStyle/>
          <a:p>
            <a:pPr marL="0" indent="0" defTabSz="429768">
              <a:spcBef>
                <a:spcPts val="0"/>
              </a:spcBef>
              <a:buSzTx/>
              <a:buNone/>
              <a:defRPr sz="1400">
                <a:latin typeface="Calibri"/>
                <a:ea typeface="Calibri"/>
                <a:cs typeface="Calibri"/>
                <a:sym typeface="Calibri"/>
              </a:defRPr>
            </a:pPr>
            <a:r>
              <a:t>L’Agenda 2030 è basata su </a:t>
            </a:r>
            <a:r>
              <a:rPr b="1"/>
              <a:t>cinque concetti chiave</a:t>
            </a:r>
            <a:r>
              <a:t>:</a:t>
            </a:r>
          </a:p>
          <a:p>
            <a:pPr marL="0" indent="0" defTabSz="429768">
              <a:spcBef>
                <a:spcPts val="0"/>
              </a:spcBef>
              <a:buSzTx/>
              <a:buNone/>
              <a:defRPr sz="600">
                <a:latin typeface="Calibri"/>
                <a:ea typeface="Calibri"/>
                <a:cs typeface="Calibri"/>
                <a:sym typeface="Calibri"/>
              </a:defRPr>
            </a:pPr>
          </a:p>
          <a:p>
            <a:pPr marL="0" indent="0" defTabSz="429768">
              <a:spcBef>
                <a:spcPts val="0"/>
              </a:spcBef>
              <a:buSzTx/>
              <a:buNone/>
              <a:defRPr sz="100">
                <a:latin typeface="Calibri"/>
                <a:ea typeface="Calibri"/>
                <a:cs typeface="Calibri"/>
                <a:sym typeface="Calibri"/>
              </a:defRPr>
            </a:pPr>
          </a:p>
          <a:p>
            <a:pPr marL="429768" indent="-298450" defTabSz="429768">
              <a:spcBef>
                <a:spcPts val="0"/>
              </a:spcBef>
              <a:buClr>
                <a:srgbClr val="FF0000"/>
              </a:buClr>
              <a:buSzPct val="100000"/>
              <a:buFontTx/>
              <a:buAutoNum type="arabicPeriod" startAt="1"/>
              <a:defRPr b="1" sz="1400">
                <a:solidFill>
                  <a:srgbClr val="FF0000"/>
                </a:solidFill>
                <a:latin typeface="Calibri"/>
                <a:ea typeface="Calibri"/>
                <a:cs typeface="Calibri"/>
                <a:sym typeface="Calibri"/>
              </a:defRPr>
            </a:pPr>
            <a:r>
              <a:t>     Persone.</a:t>
            </a:r>
            <a:r>
              <a:rPr b="0">
                <a:solidFill>
                  <a:srgbClr val="000000"/>
                </a:solidFill>
              </a:rPr>
              <a:t> Eliminare fame e povertà in tutte le forme, garantire dignità e uguaglianza.</a:t>
            </a:r>
            <a:br>
              <a:rPr b="0">
                <a:solidFill>
                  <a:srgbClr val="000000"/>
                </a:solidFill>
              </a:rPr>
            </a:br>
            <a:endParaRPr sz="600"/>
          </a:p>
          <a:p>
            <a:pPr marL="429768" indent="-298450" defTabSz="429768">
              <a:spcBef>
                <a:spcPts val="0"/>
              </a:spcBef>
              <a:buClr>
                <a:srgbClr val="FF8C00"/>
              </a:buClr>
              <a:buSzPct val="100000"/>
              <a:buFontTx/>
              <a:buAutoNum type="arabicPeriod" startAt="1"/>
              <a:defRPr b="1" sz="1400">
                <a:solidFill>
                  <a:srgbClr val="FF8C00"/>
                </a:solidFill>
                <a:latin typeface="Calibri"/>
                <a:ea typeface="Calibri"/>
                <a:cs typeface="Calibri"/>
                <a:sym typeface="Calibri"/>
              </a:defRPr>
            </a:pPr>
            <a:r>
              <a:t>     Prosperità. </a:t>
            </a:r>
            <a:r>
              <a:rPr b="0">
                <a:solidFill>
                  <a:srgbClr val="000000"/>
                </a:solidFill>
              </a:rPr>
              <a:t>Garantire vite prospere e piene in armonia con la natura.</a:t>
            </a:r>
            <a:br>
              <a:rPr b="0">
                <a:solidFill>
                  <a:srgbClr val="000000"/>
                </a:solidFill>
              </a:rPr>
            </a:br>
            <a:endParaRPr sz="600"/>
          </a:p>
          <a:p>
            <a:pPr marL="429768" indent="-298450" defTabSz="429768">
              <a:spcBef>
                <a:spcPts val="0"/>
              </a:spcBef>
              <a:buClr>
                <a:srgbClr val="9400D3"/>
              </a:buClr>
              <a:buSzPct val="100000"/>
              <a:buFontTx/>
              <a:buAutoNum type="arabicPeriod" startAt="1"/>
              <a:defRPr b="1" sz="1400">
                <a:solidFill>
                  <a:srgbClr val="9400D3"/>
                </a:solidFill>
                <a:latin typeface="Calibri"/>
                <a:ea typeface="Calibri"/>
                <a:cs typeface="Calibri"/>
                <a:sym typeface="Calibri"/>
              </a:defRPr>
            </a:pPr>
            <a:r>
              <a:t>     Pace. </a:t>
            </a:r>
            <a:r>
              <a:rPr b="0">
                <a:solidFill>
                  <a:srgbClr val="000000"/>
                </a:solidFill>
              </a:rPr>
              <a:t>Promuovere società pacifiche, giuste e inclusive.</a:t>
            </a:r>
            <a:br>
              <a:rPr b="0">
                <a:solidFill>
                  <a:srgbClr val="000000"/>
                </a:solidFill>
              </a:rPr>
            </a:br>
            <a:endParaRPr sz="600"/>
          </a:p>
          <a:p>
            <a:pPr marL="429768" indent="-298450" defTabSz="429768">
              <a:spcBef>
                <a:spcPts val="0"/>
              </a:spcBef>
              <a:buClr>
                <a:srgbClr val="000080"/>
              </a:buClr>
              <a:buSzPct val="100000"/>
              <a:buFontTx/>
              <a:buAutoNum type="arabicPeriod" startAt="1"/>
              <a:defRPr b="1" sz="1400">
                <a:solidFill>
                  <a:srgbClr val="000080"/>
                </a:solidFill>
                <a:latin typeface="Calibri"/>
                <a:ea typeface="Calibri"/>
                <a:cs typeface="Calibri"/>
                <a:sym typeface="Calibri"/>
              </a:defRPr>
            </a:pPr>
            <a:r>
              <a:t>     Partnership. </a:t>
            </a:r>
            <a:r>
              <a:rPr b="0">
                <a:solidFill>
                  <a:srgbClr val="000000"/>
                </a:solidFill>
              </a:rPr>
              <a:t>Implementare l’Agenda attraverso solide partnership.</a:t>
            </a:r>
            <a:br>
              <a:rPr b="0">
                <a:solidFill>
                  <a:srgbClr val="000000"/>
                </a:solidFill>
              </a:rPr>
            </a:br>
            <a:endParaRPr sz="600"/>
          </a:p>
          <a:p>
            <a:pPr marL="429768" indent="-298450" defTabSz="429768">
              <a:spcBef>
                <a:spcPts val="0"/>
              </a:spcBef>
              <a:buClr>
                <a:srgbClr val="008000"/>
              </a:buClr>
              <a:buSzPct val="100000"/>
              <a:buFontTx/>
              <a:buAutoNum type="arabicPeriod" startAt="1"/>
              <a:defRPr b="1" sz="1400">
                <a:solidFill>
                  <a:srgbClr val="008000"/>
                </a:solidFill>
                <a:latin typeface="Calibri"/>
                <a:ea typeface="Calibri"/>
                <a:cs typeface="Calibri"/>
                <a:sym typeface="Calibri"/>
              </a:defRPr>
            </a:pPr>
            <a:r>
              <a:t>     Pianeta. </a:t>
            </a:r>
            <a:r>
              <a:rPr b="0">
                <a:solidFill>
                  <a:srgbClr val="000000"/>
                </a:solidFill>
              </a:rPr>
              <a:t>Proteggere le risorse naturali e il clima del pianeta per le generazioni future.</a:t>
            </a:r>
          </a:p>
        </p:txBody>
      </p:sp>
      <p:sp>
        <p:nvSpPr>
          <p:cNvPr id="269" name="Titolo 2"/>
          <p:cNvSpPr txBox="1"/>
          <p:nvPr>
            <p:ph type="title"/>
          </p:nvPr>
        </p:nvSpPr>
        <p:spPr>
          <a:xfrm>
            <a:off x="264223" y="401264"/>
            <a:ext cx="8179552" cy="390806"/>
          </a:xfrm>
          <a:prstGeom prst="rect">
            <a:avLst/>
          </a:prstGeom>
        </p:spPr>
        <p:txBody>
          <a:bodyPr/>
          <a:lstStyle/>
          <a:p>
            <a:pPr>
              <a:defRPr sz="2400"/>
            </a:pPr>
            <a:r>
              <a:t>Le cinque "P" dello sviluppo sostenibile</a:t>
            </a:r>
            <a:r>
              <a:rPr sz="2100"/>
              <a:t> </a:t>
            </a:r>
            <a:r>
              <a:rPr b="0" sz="1800"/>
              <a:t>(*)</a:t>
            </a:r>
          </a:p>
        </p:txBody>
      </p:sp>
      <p:sp>
        <p:nvSpPr>
          <p:cNvPr id="270"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1" name="Google Shape;84;p13" descr="Google Shape;84;p13"/>
          <p:cNvPicPr>
            <a:picLocks noChangeAspect="1"/>
          </p:cNvPicPr>
          <p:nvPr/>
        </p:nvPicPr>
        <p:blipFill>
          <a:blip r:embed="rId2">
            <a:extLst/>
          </a:blip>
          <a:stretch>
            <a:fillRect/>
          </a:stretch>
        </p:blipFill>
        <p:spPr>
          <a:xfrm>
            <a:off x="4057313" y="6417612"/>
            <a:ext cx="1108573" cy="162006"/>
          </a:xfrm>
          <a:prstGeom prst="rect">
            <a:avLst/>
          </a:prstGeom>
          <a:ln w="12700">
            <a:miter lim="400000"/>
          </a:ln>
        </p:spPr>
      </p:pic>
      <p:pic>
        <p:nvPicPr>
          <p:cNvPr id="272" name="Screenshot 2023-10-17 alle 14.59.19.png" descr="Screenshot 2023-10-17 alle 14.59.19.png"/>
          <p:cNvPicPr>
            <a:picLocks noChangeAspect="1"/>
          </p:cNvPicPr>
          <p:nvPr/>
        </p:nvPicPr>
        <p:blipFill>
          <a:blip r:embed="rId3">
            <a:extLst/>
          </a:blip>
          <a:stretch>
            <a:fillRect/>
          </a:stretch>
        </p:blipFill>
        <p:spPr>
          <a:xfrm>
            <a:off x="3025793" y="3187555"/>
            <a:ext cx="2376504" cy="2329254"/>
          </a:xfrm>
          <a:prstGeom prst="rect">
            <a:avLst/>
          </a:prstGeom>
          <a:ln w="12700">
            <a:miter lim="400000"/>
          </a:ln>
        </p:spPr>
      </p:pic>
      <p:sp>
        <p:nvSpPr>
          <p:cNvPr id="273" name="(*) informazioni e immagine desunte dal sito di Alleanza Italiana per lo Sviluppo Sostenibile (ASviS) all’indirizzo https://asvis.it/l-agenda-2030-dell-onu-per-lo-sviluppo-sostenibile/"/>
          <p:cNvSpPr txBox="1"/>
          <p:nvPr/>
        </p:nvSpPr>
        <p:spPr>
          <a:xfrm>
            <a:off x="147939" y="5692930"/>
            <a:ext cx="8412120" cy="39080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859536">
              <a:spcBef>
                <a:spcPts val="100"/>
              </a:spcBef>
              <a:defRPr sz="1100">
                <a:latin typeface="Calibri"/>
                <a:ea typeface="Calibri"/>
                <a:cs typeface="Calibri"/>
                <a:sym typeface="Calibri"/>
              </a:defRPr>
            </a:pPr>
            <a:r>
              <a:t>(*) informazioni e immagine desunte dal sito di Alleanza Italiana per lo Sviluppo Sostenibile (</a:t>
            </a:r>
            <a:r>
              <a:rPr b="1">
                <a:solidFill>
                  <a:srgbClr val="5F6368"/>
                </a:solidFill>
              </a:rPr>
              <a:t>ASviS</a:t>
            </a:r>
            <a:r>
              <a:t>) all’indirizzo </a:t>
            </a:r>
            <a:r>
              <a:rPr u="sng">
                <a:solidFill>
                  <a:srgbClr val="0000FF"/>
                </a:solidFill>
                <a:uFill>
                  <a:solidFill>
                    <a:srgbClr val="0000FF"/>
                  </a:solidFill>
                </a:uFill>
                <a:hlinkClick r:id="rId4" invalidUrl="" action="" tgtFrame="" tooltip="" history="1" highlightClick="0" endSnd="0"/>
              </a:rPr>
              <a:t>https://asvis.it/l-agenda-2030-dell-onu-per-lo-sviluppo-sostenibile/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Immagine 3" descr="Immagine 3"/>
          <p:cNvPicPr>
            <a:picLocks noChangeAspect="1"/>
          </p:cNvPicPr>
          <p:nvPr/>
        </p:nvPicPr>
        <p:blipFill>
          <a:blip r:embed="rId2">
            <a:extLst/>
          </a:blip>
          <a:stretch>
            <a:fillRect/>
          </a:stretch>
        </p:blipFill>
        <p:spPr>
          <a:xfrm>
            <a:off x="346039" y="1072660"/>
            <a:ext cx="8451923" cy="4944210"/>
          </a:xfrm>
          <a:prstGeom prst="rect">
            <a:avLst/>
          </a:prstGeom>
          <a:ln w="12700">
            <a:miter lim="400000"/>
          </a:ln>
        </p:spPr>
      </p:pic>
      <p:sp>
        <p:nvSpPr>
          <p:cNvPr id="276" name="Titolo 2"/>
          <p:cNvSpPr txBox="1"/>
          <p:nvPr>
            <p:ph type="title"/>
          </p:nvPr>
        </p:nvSpPr>
        <p:spPr>
          <a:xfrm>
            <a:off x="368220" y="303497"/>
            <a:ext cx="8075556" cy="365855"/>
          </a:xfrm>
          <a:prstGeom prst="rect">
            <a:avLst/>
          </a:prstGeom>
        </p:spPr>
        <p:txBody>
          <a:bodyPr/>
          <a:lstStyle>
            <a:lvl1pPr>
              <a:defRPr sz="2400"/>
            </a:lvl1pPr>
          </a:lstStyle>
          <a:p>
            <a:pPr/>
            <a:r>
              <a:t>I 17 obiettivi dell’Agenda 2030</a:t>
            </a:r>
          </a:p>
        </p:txBody>
      </p:sp>
      <p:sp>
        <p:nvSpPr>
          <p:cNvPr id="277"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Google Shape;84;p13" descr="Google Shape;84;p13"/>
          <p:cNvPicPr>
            <a:picLocks noChangeAspect="1"/>
          </p:cNvPicPr>
          <p:nvPr/>
        </p:nvPicPr>
        <p:blipFill>
          <a:blip r:embed="rId3">
            <a:extLst/>
          </a:blip>
          <a:stretch>
            <a:fillRect/>
          </a:stretch>
        </p:blipFill>
        <p:spPr>
          <a:xfrm>
            <a:off x="4017714"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Titolo 2"/>
          <p:cNvSpPr txBox="1"/>
          <p:nvPr>
            <p:ph type="title"/>
          </p:nvPr>
        </p:nvSpPr>
        <p:spPr>
          <a:xfrm>
            <a:off x="368220" y="303497"/>
            <a:ext cx="8075556" cy="438802"/>
          </a:xfrm>
          <a:prstGeom prst="rect">
            <a:avLst/>
          </a:prstGeom>
        </p:spPr>
        <p:txBody>
          <a:bodyPr/>
          <a:lstStyle/>
          <a:p>
            <a:pPr defTabSz="878277">
              <a:defRPr sz="2000"/>
            </a:pPr>
            <a:r>
              <a:t>Gli Obiettivi di sviluppo sostenibile sono tutti collegati tra loro</a:t>
            </a:r>
            <a:r>
              <a:rPr sz="1700"/>
              <a:t> </a:t>
            </a:r>
            <a:r>
              <a:rPr b="0" sz="1500"/>
              <a:t>(*)</a:t>
            </a:r>
          </a:p>
        </p:txBody>
      </p:sp>
      <p:sp>
        <p:nvSpPr>
          <p:cNvPr id="281"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2" name="Google Shape;84;p13" descr="Google Shape;84;p13"/>
          <p:cNvPicPr>
            <a:picLocks noChangeAspect="1"/>
          </p:cNvPicPr>
          <p:nvPr/>
        </p:nvPicPr>
        <p:blipFill>
          <a:blip r:embed="rId2">
            <a:extLst/>
          </a:blip>
          <a:stretch>
            <a:fillRect/>
          </a:stretch>
        </p:blipFill>
        <p:spPr>
          <a:xfrm>
            <a:off x="4113069" y="6417612"/>
            <a:ext cx="1108573" cy="162006"/>
          </a:xfrm>
          <a:prstGeom prst="rect">
            <a:avLst/>
          </a:prstGeom>
          <a:ln w="12700">
            <a:miter lim="400000"/>
          </a:ln>
        </p:spPr>
      </p:pic>
      <p:sp>
        <p:nvSpPr>
          <p:cNvPr id="283" name="Garantire un'istruzione di qualità, equa e inclusiva (Goal 4) vuol dire anche offrire pari opportunità a donne e uomini (Goal 5); per assicurare salute e benessere (Goal 3), occorre vivere in un Pianeta sano (Goal 6, 13, 14 e 15); un lavoro dignitoso per"/>
          <p:cNvSpPr txBox="1"/>
          <p:nvPr/>
        </p:nvSpPr>
        <p:spPr>
          <a:xfrm>
            <a:off x="322961" y="1108741"/>
            <a:ext cx="8688786" cy="210959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457200">
              <a:spcBef>
                <a:spcPts val="1600"/>
              </a:spcBef>
              <a:defRPr>
                <a:latin typeface="Calibri"/>
                <a:ea typeface="Calibri"/>
                <a:cs typeface="Calibri"/>
                <a:sym typeface="Calibri"/>
              </a:defRPr>
            </a:pPr>
            <a:r>
              <a:t>Garantire un'</a:t>
            </a:r>
            <a:r>
              <a:rPr b="1"/>
              <a:t>istruzione di qualità</a:t>
            </a:r>
            <a:r>
              <a:t>, equa e inclusiva (Goal 4) vuol dire anche </a:t>
            </a:r>
            <a:r>
              <a:rPr b="1"/>
              <a:t>offrire pari opportunità</a:t>
            </a:r>
            <a:r>
              <a:t> a donne e uomini (Goal 5); per </a:t>
            </a:r>
            <a:r>
              <a:rPr b="1"/>
              <a:t>assicurare salute e benessere</a:t>
            </a:r>
            <a:r>
              <a:t> (Goal 3), occorre </a:t>
            </a:r>
            <a:r>
              <a:rPr b="1"/>
              <a:t>vivere in un Pianeta sano</a:t>
            </a:r>
            <a:r>
              <a:t> (Goal 6, 13, 14 e 15); un l</a:t>
            </a:r>
            <a:r>
              <a:rPr b="1"/>
              <a:t>avoro dignitoso per tutti</a:t>
            </a:r>
            <a:r>
              <a:t> (Goal 8) richiede l'</a:t>
            </a:r>
            <a:r>
              <a:rPr b="1"/>
              <a:t>eliminazione delle disuguaglianze</a:t>
            </a:r>
            <a:r>
              <a:t> (Goal 10). Gli SDGs sono fortemente interconnessi.</a:t>
            </a:r>
          </a:p>
          <a:p>
            <a:pPr algn="just" defTabSz="457200">
              <a:defRPr>
                <a:latin typeface="Calibri"/>
                <a:ea typeface="Calibri"/>
                <a:cs typeface="Calibri"/>
                <a:sym typeface="Calibri"/>
              </a:defRPr>
            </a:pPr>
            <a:r>
              <a:t>L'Agenda 2030 lancia una sfida della complessità: poiché le </a:t>
            </a:r>
            <a:r>
              <a:rPr b="1"/>
              <a:t>tre dimensioni dello sviluppo (economica, ambientale e sociale)</a:t>
            </a:r>
            <a:r>
              <a:t> </a:t>
            </a:r>
            <a:r>
              <a:rPr b="1"/>
              <a:t>sono strettamente correlate tra loro</a:t>
            </a:r>
            <a:r>
              <a:t>, ciascun Obiettivo non può essere considerato in maniera indipendente ma deve essere perseguito sulla base di un approccio sistemico, che tenga in considerazione le reciproche interrelazioni e non si ripercuota con effetti negativi su altre sfere dello sviluppo. </a:t>
            </a:r>
            <a:r>
              <a:rPr b="1"/>
              <a:t>Solo la crescita integrata di tutte e tre le componenti consentirà il raggiungimento dello sviluppo sostenibile</a:t>
            </a:r>
            <a:r>
              <a:t>. </a:t>
            </a:r>
          </a:p>
        </p:txBody>
      </p:sp>
      <p:pic>
        <p:nvPicPr>
          <p:cNvPr id="284" name="Screenshot 2023-10-17 alle 15.17.19.png" descr="Screenshot 2023-10-17 alle 15.17.19.png"/>
          <p:cNvPicPr>
            <a:picLocks noChangeAspect="1"/>
          </p:cNvPicPr>
          <p:nvPr/>
        </p:nvPicPr>
        <p:blipFill>
          <a:blip r:embed="rId3">
            <a:extLst/>
          </a:blip>
          <a:stretch>
            <a:fillRect/>
          </a:stretch>
        </p:blipFill>
        <p:spPr>
          <a:xfrm>
            <a:off x="5440391" y="3296091"/>
            <a:ext cx="3507770" cy="2330365"/>
          </a:xfrm>
          <a:prstGeom prst="rect">
            <a:avLst/>
          </a:prstGeom>
          <a:ln w="12700">
            <a:miter lim="400000"/>
          </a:ln>
        </p:spPr>
      </p:pic>
      <p:sp>
        <p:nvSpPr>
          <p:cNvPr id="285" name="(*) informazioni e immagine desunte dal sito di Alleanza Italiana per lo Sviluppo Sostenibile (ASviS) all’indirizzo https://asvis.it/l-agenda-2030-dell-onu-per-lo-sviluppo-sostenibile/"/>
          <p:cNvSpPr txBox="1"/>
          <p:nvPr/>
        </p:nvSpPr>
        <p:spPr>
          <a:xfrm>
            <a:off x="227607" y="5652661"/>
            <a:ext cx="8688786" cy="4388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a:spcBef>
                <a:spcPts val="200"/>
              </a:spcBef>
              <a:defRPr sz="1200">
                <a:latin typeface="Calibri"/>
                <a:ea typeface="Calibri"/>
                <a:cs typeface="Calibri"/>
                <a:sym typeface="Calibri"/>
              </a:defRPr>
            </a:pPr>
            <a:r>
              <a:t>(*) informazioni e immagine desunte dal sito di Alleanza Italiana per lo Sviluppo Sostenibile (</a:t>
            </a:r>
            <a:r>
              <a:rPr b="1">
                <a:solidFill>
                  <a:srgbClr val="5F6368"/>
                </a:solidFill>
              </a:rPr>
              <a:t>ASviS</a:t>
            </a:r>
            <a:r>
              <a:t>) all’indirizzo </a:t>
            </a:r>
            <a:r>
              <a:rPr u="sng">
                <a:solidFill>
                  <a:srgbClr val="0000FF"/>
                </a:solidFill>
                <a:uFill>
                  <a:solidFill>
                    <a:srgbClr val="0000FF"/>
                  </a:solidFill>
                </a:uFill>
                <a:hlinkClick r:id="rId4" invalidUrl="" action="" tgtFrame="" tooltip="" history="1" highlightClick="0" endSnd="0"/>
              </a:rPr>
              <a:t>https://asvis.it/l-agenda-2030-dell-onu-per-lo-sviluppo-sostenibile/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Titolo 2"/>
          <p:cNvSpPr txBox="1"/>
          <p:nvPr>
            <p:ph type="title"/>
          </p:nvPr>
        </p:nvSpPr>
        <p:spPr>
          <a:xfrm>
            <a:off x="368220" y="303497"/>
            <a:ext cx="8075556" cy="365855"/>
          </a:xfrm>
          <a:prstGeom prst="rect">
            <a:avLst/>
          </a:prstGeom>
        </p:spPr>
        <p:txBody>
          <a:bodyPr/>
          <a:lstStyle/>
          <a:p>
            <a:pPr>
              <a:defRPr sz="2400"/>
            </a:pPr>
            <a:r>
              <a:t>Tutti sono chiamati a contribuire </a:t>
            </a:r>
            <a:r>
              <a:rPr b="0" sz="1800"/>
              <a:t>(*)</a:t>
            </a:r>
          </a:p>
        </p:txBody>
      </p:sp>
      <p:sp>
        <p:nvSpPr>
          <p:cNvPr id="288"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9" name="Google Shape;84;p13" descr="Google Shape;84;p13"/>
          <p:cNvPicPr>
            <a:picLocks noChangeAspect="1"/>
          </p:cNvPicPr>
          <p:nvPr/>
        </p:nvPicPr>
        <p:blipFill>
          <a:blip r:embed="rId2">
            <a:extLst/>
          </a:blip>
          <a:stretch>
            <a:fillRect/>
          </a:stretch>
        </p:blipFill>
        <p:spPr>
          <a:xfrm>
            <a:off x="4113069" y="6417612"/>
            <a:ext cx="1108573" cy="162006"/>
          </a:xfrm>
          <a:prstGeom prst="rect">
            <a:avLst/>
          </a:prstGeom>
          <a:ln w="12700">
            <a:miter lim="400000"/>
          </a:ln>
        </p:spPr>
      </p:pic>
      <p:sp>
        <p:nvSpPr>
          <p:cNvPr id="290" name="Gli SDGs sono universali, rimandano cioè alla presenza di problemi che accomunano tutte le nazioni. Per questo motivo, tutti i Paesi sono chiamati a contribuire alla sfida per portare il mondo su un sentiero sostenibile, senza più distinzione tra Paesi s"/>
          <p:cNvSpPr txBox="1"/>
          <p:nvPr/>
        </p:nvSpPr>
        <p:spPr>
          <a:xfrm>
            <a:off x="322961" y="1108741"/>
            <a:ext cx="8688786" cy="276999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457200">
              <a:spcBef>
                <a:spcPts val="1600"/>
              </a:spcBef>
              <a:defRPr>
                <a:latin typeface="Calibri"/>
                <a:ea typeface="Calibri"/>
                <a:cs typeface="Calibri"/>
                <a:sym typeface="Calibri"/>
              </a:defRPr>
            </a:pPr>
            <a:r>
              <a:t>Gli SDGs sono universali, rimandano cioè alla presenza di </a:t>
            </a:r>
            <a:r>
              <a:rPr b="1"/>
              <a:t>problemi che accomunano tutte le nazioni</a:t>
            </a:r>
            <a:r>
              <a:t>. Per questo motivo,</a:t>
            </a:r>
            <a:r>
              <a:rPr b="1"/>
              <a:t> tutti i Paesi sono chiamati a contribuire</a:t>
            </a:r>
            <a:r>
              <a:t> alla sfida per portare il mondo su un sentiero sostenibile, senza più distinzione tra Paesi sviluppati, emergenti e in via di sviluppo. Ciò vuol dire che ogni Paese deve impegnarsi a definire una propria strategia di sviluppo sostenibile che consenta di raggiungere gli SDGs e a rendicontare i propri risultati all'Onu. </a:t>
            </a:r>
          </a:p>
          <a:p>
            <a:pPr algn="just" defTabSz="457200">
              <a:spcBef>
                <a:spcPts val="1600"/>
              </a:spcBef>
              <a:defRPr>
                <a:latin typeface="Calibri"/>
                <a:ea typeface="Calibri"/>
                <a:cs typeface="Calibri"/>
                <a:sym typeface="Calibri"/>
              </a:defRPr>
            </a:pPr>
            <a:r>
              <a:t>Non solo. All'interno dei Paesi serve un </a:t>
            </a:r>
            <a:r>
              <a:rPr b="1"/>
              <a:t>forte coinvolgimento di tutte le componenti della società</a:t>
            </a:r>
            <a:r>
              <a:t>, dalle imprese al settore pubblico, dalla società civile alle istituzioni filantropiche, dalle università e centri di ricerca agli operatori dell’informazione e della cultura: </a:t>
            </a:r>
            <a:r>
              <a:rPr b="1"/>
              <a:t>per abbracciare lo sviluppo in ogni sua parte è fondamentale l'impegno di tutti.</a:t>
            </a:r>
          </a:p>
          <a:p>
            <a:pPr algn="just" defTabSz="457200">
              <a:defRPr b="1">
                <a:latin typeface="Calibri"/>
                <a:ea typeface="Calibri"/>
                <a:cs typeface="Calibri"/>
                <a:sym typeface="Calibri"/>
              </a:defRPr>
            </a:pPr>
            <a:r>
              <a:t>E noi cosa possiamo fare? </a:t>
            </a:r>
          </a:p>
          <a:p>
            <a:pPr algn="just" defTabSz="457200">
              <a:defRPr>
                <a:latin typeface="Calibri"/>
                <a:ea typeface="Calibri"/>
                <a:cs typeface="Calibri"/>
                <a:sym typeface="Calibri"/>
              </a:defRPr>
            </a:pPr>
            <a:r>
              <a:t>Per </a:t>
            </a:r>
            <a:r>
              <a:rPr b="1"/>
              <a:t>le azioni concrete che ciascuno di noi può mettere in campo possiamo consultare</a:t>
            </a:r>
            <a:r>
              <a:t> il documento presente all’indirizzo </a:t>
            </a:r>
            <a:r>
              <a:rPr u="sng">
                <a:solidFill>
                  <a:srgbClr val="0000FF"/>
                </a:solidFill>
                <a:uFill>
                  <a:solidFill>
                    <a:srgbClr val="0000FF"/>
                  </a:solidFill>
                </a:uFill>
                <a:hlinkClick r:id="rId3" invalidUrl="" action="" tgtFrame="" tooltip="" history="1" highlightClick="0" endSnd="0"/>
              </a:rPr>
              <a:t>https://asvis.it/public/asvis2/files/Programmi_eventi/170Actions-_3rd_version_.FV__IT_.pdf</a:t>
            </a:r>
          </a:p>
        </p:txBody>
      </p:sp>
      <p:sp>
        <p:nvSpPr>
          <p:cNvPr id="291" name="(*) informazioni e immagine desunte dal sito di Alleanza Italiana per lo Sviluppo Sostenibile (ASviS) all’indirizzo https://asvis.it/l-agenda-2030-dell-onu-per-lo-sviluppo-sostenibile/"/>
          <p:cNvSpPr txBox="1"/>
          <p:nvPr/>
        </p:nvSpPr>
        <p:spPr>
          <a:xfrm>
            <a:off x="227607" y="5652661"/>
            <a:ext cx="8688786" cy="4388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a:spcBef>
                <a:spcPts val="200"/>
              </a:spcBef>
              <a:defRPr sz="1200">
                <a:latin typeface="Calibri"/>
                <a:ea typeface="Calibri"/>
                <a:cs typeface="Calibri"/>
                <a:sym typeface="Calibri"/>
              </a:defRPr>
            </a:pPr>
            <a:r>
              <a:t>(*) informazioni e immagine desunte dal sito di Alleanza Italiana per lo Sviluppo Sostenibile (</a:t>
            </a:r>
            <a:r>
              <a:rPr b="1">
                <a:solidFill>
                  <a:srgbClr val="5F6368"/>
                </a:solidFill>
              </a:rPr>
              <a:t>ASviS</a:t>
            </a:r>
            <a:r>
              <a:t>) all’indirizzo </a:t>
            </a:r>
            <a:r>
              <a:rPr u="sng">
                <a:solidFill>
                  <a:srgbClr val="0000FF"/>
                </a:solidFill>
                <a:uFill>
                  <a:solidFill>
                    <a:srgbClr val="0000FF"/>
                  </a:solidFill>
                </a:uFill>
                <a:hlinkClick r:id="" invalidUrl="" action="ppaction://hlinkshowjump?jump=nextslide" tgtFrame="" tooltip="" history="1" highlightClick="0" endSnd="0"/>
              </a:rPr>
              <a:t>https://asvis.it/l-agenda-2030-dell-onu-per-lo-sviluppo-sostenibile/</a:t>
            </a:r>
          </a:p>
        </p:txBody>
      </p:sp>
      <p:pic>
        <p:nvPicPr>
          <p:cNvPr id="292" name="Screenshot 2023-10-17 alle 16.02.26.png" descr="Screenshot 2023-10-17 alle 16.02.26.png"/>
          <p:cNvPicPr>
            <a:picLocks noChangeAspect="1"/>
          </p:cNvPicPr>
          <p:nvPr/>
        </p:nvPicPr>
        <p:blipFill>
          <a:blip r:embed="rId4">
            <a:extLst/>
          </a:blip>
          <a:stretch>
            <a:fillRect/>
          </a:stretch>
        </p:blipFill>
        <p:spPr>
          <a:xfrm>
            <a:off x="430861" y="4067859"/>
            <a:ext cx="2769362" cy="1558598"/>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Titolo 2"/>
          <p:cNvSpPr txBox="1"/>
          <p:nvPr>
            <p:ph type="title"/>
          </p:nvPr>
        </p:nvSpPr>
        <p:spPr>
          <a:xfrm>
            <a:off x="407852" y="460571"/>
            <a:ext cx="8035922" cy="395825"/>
          </a:xfrm>
          <a:prstGeom prst="rect">
            <a:avLst/>
          </a:prstGeom>
        </p:spPr>
        <p:txBody>
          <a:bodyPr/>
          <a:lstStyle/>
          <a:p>
            <a:pPr>
              <a:defRPr sz="2400"/>
            </a:pPr>
            <a:r>
              <a:t>Guardiamo insieme questo video per saperne di più </a:t>
            </a:r>
            <a:r>
              <a:rPr b="0"/>
              <a:t>(*)</a:t>
            </a:r>
          </a:p>
        </p:txBody>
      </p:sp>
      <p:sp>
        <p:nvSpPr>
          <p:cNvPr id="295"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6" name="Video realizzato da Alleanza Italiana per lo Sviluppo Sostenibile (ASviS). Per maggiori informazioni consultare il sito https://asvis.it/"/>
          <p:cNvSpPr txBox="1"/>
          <p:nvPr/>
        </p:nvSpPr>
        <p:spPr>
          <a:xfrm>
            <a:off x="335268" y="5615197"/>
            <a:ext cx="8664176" cy="4388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200">
                <a:latin typeface="Calibri"/>
                <a:ea typeface="Calibri"/>
                <a:cs typeface="Calibri"/>
                <a:sym typeface="Calibri"/>
              </a:defRPr>
            </a:pPr>
            <a:r>
              <a:t>(*) Video realizzato da Alleanza Italiana per lo Sviluppo Sostenibile (</a:t>
            </a:r>
            <a:r>
              <a:rPr b="1">
                <a:solidFill>
                  <a:srgbClr val="5F6368"/>
                </a:solidFill>
              </a:rPr>
              <a:t>ASviS</a:t>
            </a:r>
            <a:r>
              <a:t>) disponibile all’indirizzo </a:t>
            </a:r>
            <a:r>
              <a:rPr u="sng">
                <a:solidFill>
                  <a:srgbClr val="0000FF"/>
                </a:solidFill>
                <a:uFill>
                  <a:solidFill>
                    <a:srgbClr val="0000FF"/>
                  </a:solidFill>
                </a:uFill>
                <a:hlinkClick r:id="rId2" invalidUrl="" action="" tgtFrame="" tooltip="" history="1" highlightClick="0" endSnd="0"/>
              </a:rPr>
              <a:t>https://www.youtube.com/watch?v=CZpjtliFMGo&amp;t=63s</a:t>
            </a:r>
          </a:p>
        </p:txBody>
      </p:sp>
      <p:pic>
        <p:nvPicPr>
          <p:cNvPr id="297" name="Google Shape;84;p13" descr="Google Shape;84;p13"/>
          <p:cNvPicPr>
            <a:picLocks noChangeAspect="1"/>
          </p:cNvPicPr>
          <p:nvPr/>
        </p:nvPicPr>
        <p:blipFill>
          <a:blip r:embed="rId3">
            <a:extLst/>
          </a:blip>
          <a:stretch>
            <a:fillRect/>
          </a:stretch>
        </p:blipFill>
        <p:spPr>
          <a:xfrm>
            <a:off x="4113069" y="6417612"/>
            <a:ext cx="1108575" cy="162008"/>
          </a:xfrm>
          <a:prstGeom prst="rect">
            <a:avLst/>
          </a:prstGeom>
          <a:ln w="12700">
            <a:miter lim="400000"/>
          </a:ln>
        </p:spPr>
      </p:pic>
      <p:pic>
        <p:nvPicPr>
          <p:cNvPr id="298" name="Di cosa parliamo quando diciamo Agenda 2030 ecco lo sviluppo sostenibile che vogliamo" descr="Di cosa parliamo quando diciamo Agenda 2030 ecco lo sviluppo sostenibile che vogliamo"/>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2015825" y="1228532"/>
            <a:ext cx="4592999" cy="41936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46360" fill="hold"/>
                                        <p:tgtEl>
                                          <p:spTgt spid="29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9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98"/>
                </p:tgtEl>
              </p:cMediaNode>
            </p:video>
            <p:seq concurrent="1" prevAc="none" nextAc="seek">
              <p:cTn id="12" evtFilter="cancelBubble" nodeType="interactiveSeq" restart="whenNotActive" fill="hold">
                <p:stCondLst>
                  <p:cond delay="0" evt="onClick">
                    <p:tgtEl>
                      <p:spTgt spid="298"/>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98"/>
                                        </p:tgtEl>
                                      </p:cBhvr>
                                    </p:cmd>
                                  </p:childTnLst>
                                </p:cTn>
                              </p:par>
                            </p:childTnLst>
                          </p:cTn>
                        </p:par>
                      </p:childTnLst>
                    </p:cTn>
                  </p:par>
                </p:childTnLst>
              </p:cTn>
              <p:nextCondLst>
                <p:cond delay="0" evt="onClick">
                  <p:tgtEl>
                    <p:spTgt spid="29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Google Shape;82;p13"/>
          <p:cNvSpPr txBox="1"/>
          <p:nvPr>
            <p:ph type="body" idx="1"/>
          </p:nvPr>
        </p:nvSpPr>
        <p:spPr>
          <a:xfrm>
            <a:off x="233998" y="1291925"/>
            <a:ext cx="8690404" cy="4274150"/>
          </a:xfrm>
          <a:prstGeom prst="rect">
            <a:avLst/>
          </a:prstGeom>
        </p:spPr>
        <p:txBody>
          <a:bodyPr>
            <a:noAutofit/>
          </a:bodyPr>
          <a:lstStyle/>
          <a:p>
            <a:pPr marL="0" indent="0" algn="just" defTabSz="731519">
              <a:lnSpc>
                <a:spcPct val="80000"/>
              </a:lnSpc>
              <a:spcBef>
                <a:spcPts val="0"/>
              </a:spcBef>
              <a:buSzTx/>
              <a:buNone/>
              <a:defRPr i="1" sz="1600">
                <a:latin typeface="Calibri"/>
                <a:ea typeface="Calibri"/>
                <a:cs typeface="Calibri"/>
                <a:sym typeface="Calibri"/>
              </a:defRPr>
            </a:pPr>
            <a:r>
              <a:t>“ll presente modulo formativo (di seguito “Modulo”) ha solo finalità didattiche. Le stime e le valutazioni contenute nel presente Modulo rappresentano l’opinione autonoma e indipendente di UniGens – Organizzazione di Volontariato (di seguito “UniGens”) e si basano su dati e informazioni tratte da fonti che UniGens ritiene attendibili (che vengono specificamente citate), ma sulle quali non rilascia alcuna garanzia e non si assume alcuna responsabilità circa la loro completezza, correttezza e veridicità. I contenuti del Modulo sono offerti da UniGens puramente a scopo didattico/informativo e non devono essere considerati in alcun modo sostitutivi di una eventuale specifica e personale consulenza rilasciata  da Istituti di  Credito direttamente al singolo interessato. Le informazioni e i dati forniti sono da considerarsi aggiornati alla data riportata nel Modulo.</a:t>
            </a:r>
          </a:p>
          <a:p>
            <a:pPr marL="0" indent="0" algn="just" defTabSz="731519">
              <a:lnSpc>
                <a:spcPct val="80000"/>
              </a:lnSpc>
              <a:spcBef>
                <a:spcPts val="0"/>
              </a:spcBef>
              <a:buSzTx/>
              <a:buNone/>
              <a:defRPr i="1" sz="1600">
                <a:latin typeface="Calibri"/>
                <a:ea typeface="Calibri"/>
                <a:cs typeface="Calibri"/>
                <a:sym typeface="Calibri"/>
              </a:defRPr>
            </a:pPr>
            <a:br/>
            <a:r>
              <a:t>UniGens si riserva il diritto di aggiornare/modificare i dati e le informazioni espresse nel Modulo in qualsiasi momento senza alcun preavviso.</a:t>
            </a:r>
          </a:p>
          <a:p>
            <a:pPr marL="0" indent="0" algn="just" defTabSz="731519">
              <a:lnSpc>
                <a:spcPct val="80000"/>
              </a:lnSpc>
              <a:spcBef>
                <a:spcPts val="0"/>
              </a:spcBef>
              <a:buSzTx/>
              <a:buNone/>
              <a:defRPr i="1" sz="1600">
                <a:latin typeface="Calibri"/>
                <a:ea typeface="Calibri"/>
                <a:cs typeface="Calibri"/>
                <a:sym typeface="Calibri"/>
              </a:defRPr>
            </a:pPr>
            <a:br/>
            <a:r>
              <a:t>I contenuti del Modulo - comprensivi di dati, notizie, informazioni, immagini, grafici, disegni, marchi e nomi a dominio - sono di proprietà di UniGens, se non diversamente indicato, coperti da copyright e dalla normativa in materia di proprietà industriale. Non è concessa alcuna licenza né diritto d'uso e pertanto non è consentito riprodurne i contenuti, in tutto o in parte, su alcun supporto, copiarli, pubblicarli e utilizzarli a scopo commerciale senza preventiva autorizzazione scritta di UniGens, salva la possibilità di farne copia per uso esclusivamente personale”.</a:t>
            </a:r>
          </a:p>
        </p:txBody>
      </p:sp>
      <p:sp>
        <p:nvSpPr>
          <p:cNvPr id="133" name="Google Shape;83;p13"/>
          <p:cNvSpPr txBox="1"/>
          <p:nvPr>
            <p:ph type="title"/>
          </p:nvPr>
        </p:nvSpPr>
        <p:spPr>
          <a:xfrm>
            <a:off x="234000" y="475200"/>
            <a:ext cx="8690400" cy="306366"/>
          </a:xfrm>
          <a:prstGeom prst="rect">
            <a:avLst/>
          </a:prstGeom>
        </p:spPr>
        <p:txBody>
          <a:bodyPr/>
          <a:lstStyle>
            <a:lvl1pPr defTabSz="804672">
              <a:lnSpc>
                <a:spcPct val="78571"/>
              </a:lnSpc>
              <a:defRPr sz="2400"/>
            </a:lvl1pPr>
          </a:lstStyle>
          <a:p>
            <a:pPr/>
            <a:r>
              <a:t>Disclaimer</a:t>
            </a:r>
          </a:p>
        </p:txBody>
      </p:sp>
      <p:pic>
        <p:nvPicPr>
          <p:cNvPr id="134" name="Google Shape;84;p13" descr="Google Shape;84;p13"/>
          <p:cNvPicPr>
            <a:picLocks noChangeAspect="1"/>
          </p:cNvPicPr>
          <p:nvPr/>
        </p:nvPicPr>
        <p:blipFill>
          <a:blip r:embed="rId2">
            <a:extLst/>
          </a:blip>
          <a:stretch>
            <a:fillRect/>
          </a:stretch>
        </p:blipFill>
        <p:spPr>
          <a:xfrm>
            <a:off x="4017715" y="6417610"/>
            <a:ext cx="1108570" cy="162003"/>
          </a:xfrm>
          <a:prstGeom prst="rect">
            <a:avLst/>
          </a:prstGeom>
          <a:ln w="12700">
            <a:miter lim="400000"/>
          </a:ln>
        </p:spPr>
      </p:pic>
      <p:sp>
        <p:nvSpPr>
          <p:cNvPr id="135" name="Google Shape;86;p13"/>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Titolo 2"/>
          <p:cNvSpPr txBox="1"/>
          <p:nvPr>
            <p:ph type="title"/>
          </p:nvPr>
        </p:nvSpPr>
        <p:spPr>
          <a:xfrm>
            <a:off x="407852" y="460571"/>
            <a:ext cx="8035922" cy="395825"/>
          </a:xfrm>
          <a:prstGeom prst="rect">
            <a:avLst/>
          </a:prstGeom>
        </p:spPr>
        <p:txBody>
          <a:bodyPr/>
          <a:lstStyle/>
          <a:p>
            <a:pPr>
              <a:defRPr sz="2400"/>
            </a:pPr>
            <a:r>
              <a:t>Guardiamo questo video per saperne di più sui 17 SDGs </a:t>
            </a:r>
            <a:r>
              <a:rPr b="0"/>
              <a:t>(*)</a:t>
            </a:r>
          </a:p>
        </p:txBody>
      </p:sp>
      <p:sp>
        <p:nvSpPr>
          <p:cNvPr id="301" name="Numero diapositiva"/>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2" name="Video realizzato da Alleanza Italiana per lo Sviluppo Sostenibile (ASviS). Per maggiori informazioni consultare il sito https://asvis.it/"/>
          <p:cNvSpPr txBox="1"/>
          <p:nvPr/>
        </p:nvSpPr>
        <p:spPr>
          <a:xfrm>
            <a:off x="335268" y="5615197"/>
            <a:ext cx="8664176" cy="24830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200">
                <a:latin typeface="Calibri"/>
                <a:ea typeface="Calibri"/>
                <a:cs typeface="Calibri"/>
                <a:sym typeface="Calibri"/>
              </a:defRPr>
            </a:pPr>
            <a:r>
              <a:t>(*) Video realizzato da Alleanza Italiana per lo Sviluppo Sostenibile (</a:t>
            </a:r>
            <a:r>
              <a:rPr b="1">
                <a:solidFill>
                  <a:srgbClr val="5F6368"/>
                </a:solidFill>
              </a:rPr>
              <a:t>ASviS</a:t>
            </a:r>
            <a:r>
              <a:t>) disponibile all’indirizzo </a:t>
            </a:r>
            <a:r>
              <a:rPr u="sng">
                <a:solidFill>
                  <a:srgbClr val="0000FF"/>
                </a:solidFill>
                <a:uFill>
                  <a:solidFill>
                    <a:srgbClr val="0000FF"/>
                  </a:solidFill>
                </a:uFill>
                <a:hlinkClick r:id="rId2" invalidUrl="" action="" tgtFrame="" tooltip="" history="1" highlightClick="0" endSnd="0"/>
              </a:rPr>
              <a:t>https://youtu.be/GNma1uSvvYo</a:t>
            </a:r>
          </a:p>
        </p:txBody>
      </p:sp>
      <p:pic>
        <p:nvPicPr>
          <p:cNvPr id="303" name="Google Shape;84;p13" descr="Google Shape;84;p13"/>
          <p:cNvPicPr>
            <a:picLocks noChangeAspect="1"/>
          </p:cNvPicPr>
          <p:nvPr/>
        </p:nvPicPr>
        <p:blipFill>
          <a:blip r:embed="rId3">
            <a:extLst/>
          </a:blip>
          <a:stretch>
            <a:fillRect/>
          </a:stretch>
        </p:blipFill>
        <p:spPr>
          <a:xfrm>
            <a:off x="4113069" y="6417612"/>
            <a:ext cx="1108575" cy="162008"/>
          </a:xfrm>
          <a:prstGeom prst="rect">
            <a:avLst/>
          </a:prstGeom>
          <a:ln w="12700">
            <a:miter lim="400000"/>
          </a:ln>
        </p:spPr>
      </p:pic>
      <p:pic>
        <p:nvPicPr>
          <p:cNvPr id="304" name="Speciale Global Goals kids’ show Italia - Giornata internazionale dell’educazione 24/01/21" descr="Speciale Global Goals kids’ show Italia - Giornata internazionale dell’educazione 24/01/21"/>
          <p:cNvPicPr>
            <a:picLocks noChangeAspect="0"/>
          </p:cNvPicPr>
          <p:nvPr>
            <a:videoFile xmlns:mc="http://schemas.openxmlformats.org/markup-compatibility/2006" xmlns:aiw="http://developer.apple.com/namespaces/iwork" r:link="rId4" mc:Ignorable="aiw" aiw:title="Speciale Global Goals kids’ show Italia - Giornata internazionale dell’educazione 24/01/21" aiw:author="Asvis Italia"/>
          </p:nvPr>
        </p:nvPicPr>
        <p:blipFill>
          <a:blip r:embed="rId5">
            <a:extLst/>
          </a:blip>
          <a:stretch>
            <a:fillRect/>
          </a:stretch>
        </p:blipFill>
        <p:spPr>
          <a:xfrm>
            <a:off x="469900" y="1127655"/>
            <a:ext cx="7495610" cy="421628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0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04"/>
                </p:tgtEl>
              </p:cMediaNode>
            </p:video>
            <p:seq concurrent="1" prevAc="none" nextAc="seek">
              <p:cTn id="8" evtFilter="cancelBubble" nodeType="interactiveSeq" restart="whenNotActive" fill="hold">
                <p:stCondLst>
                  <p:cond delay="0" evt="onClick">
                    <p:tgtEl>
                      <p:spTgt spid="30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04"/>
                                        </p:tgtEl>
                                      </p:cBhvr>
                                    </p:cmd>
                                  </p:childTnLst>
                                </p:cTn>
                              </p:par>
                            </p:childTnLst>
                          </p:cTn>
                        </p:par>
                      </p:childTnLst>
                    </p:cTn>
                  </p:par>
                </p:childTnLst>
              </p:cTn>
              <p:nextCondLst>
                <p:cond delay="0" evt="onClick">
                  <p:tgtEl>
                    <p:spTgt spid="30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6" name="Google Shape;458;p38" descr="Google Shape;458;p38"/>
          <p:cNvPicPr>
            <a:picLocks noChangeAspect="1"/>
          </p:cNvPicPr>
          <p:nvPr/>
        </p:nvPicPr>
        <p:blipFill>
          <a:blip r:embed="rId2">
            <a:extLst/>
          </a:blip>
          <a:srcRect l="0" t="0" r="32701" b="0"/>
          <a:stretch>
            <a:fillRect/>
          </a:stretch>
        </p:blipFill>
        <p:spPr>
          <a:xfrm>
            <a:off x="-2" y="0"/>
            <a:ext cx="9144004" cy="4284001"/>
          </a:xfrm>
          <a:prstGeom prst="rect">
            <a:avLst/>
          </a:prstGeom>
          <a:ln w="12700">
            <a:miter lim="400000"/>
          </a:ln>
        </p:spPr>
      </p:pic>
      <p:pic>
        <p:nvPicPr>
          <p:cNvPr id="307" name="Google Shape;461;p38" descr="Google Shape;461;p38"/>
          <p:cNvPicPr>
            <a:picLocks noChangeAspect="1"/>
          </p:cNvPicPr>
          <p:nvPr/>
        </p:nvPicPr>
        <p:blipFill>
          <a:blip r:embed="rId3">
            <a:extLst/>
          </a:blip>
          <a:stretch>
            <a:fillRect/>
          </a:stretch>
        </p:blipFill>
        <p:spPr>
          <a:xfrm>
            <a:off x="6299999" y="6120000"/>
            <a:ext cx="2463487" cy="360006"/>
          </a:xfrm>
          <a:prstGeom prst="rect">
            <a:avLst/>
          </a:prstGeom>
          <a:ln w="12700">
            <a:miter lim="400000"/>
          </a:ln>
        </p:spPr>
      </p:pic>
      <p:sp>
        <p:nvSpPr>
          <p:cNvPr id="308" name="Google Shape;462;p38"/>
          <p:cNvSpPr txBox="1"/>
          <p:nvPr>
            <p:ph type="ctrTitle"/>
          </p:nvPr>
        </p:nvSpPr>
        <p:spPr>
          <a:xfrm>
            <a:off x="2387909" y="1676383"/>
            <a:ext cx="4368182" cy="456728"/>
          </a:xfrm>
          <a:prstGeom prst="rect">
            <a:avLst/>
          </a:prstGeom>
        </p:spPr>
        <p:txBody>
          <a:bodyPr/>
          <a:lstStyle>
            <a:lvl1pPr defTabSz="731519">
              <a:lnSpc>
                <a:spcPct val="72727"/>
              </a:lnSpc>
              <a:defRPr i="1" sz="3500">
                <a:solidFill>
                  <a:srgbClr val="FFFFFF"/>
                </a:solidFill>
              </a:defRPr>
            </a:lvl1pPr>
          </a:lstStyle>
          <a:p>
            <a:pPr/>
            <a:r>
              <a:t>Grazie per l’attenzione!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Segnaposto testo 1"/>
          <p:cNvSpPr txBox="1"/>
          <p:nvPr>
            <p:ph type="body" idx="1"/>
          </p:nvPr>
        </p:nvSpPr>
        <p:spPr>
          <a:xfrm>
            <a:off x="320969" y="1176628"/>
            <a:ext cx="8683206" cy="4799979"/>
          </a:xfrm>
          <a:prstGeom prst="rect">
            <a:avLst/>
          </a:prstGeom>
        </p:spPr>
        <p:txBody>
          <a:bodyPr/>
          <a:lstStyle/>
          <a:p>
            <a:pPr marL="0" indent="0">
              <a:buSzTx/>
              <a:buNone/>
              <a:defRPr b="1" sz="1400">
                <a:latin typeface="Calibri"/>
                <a:ea typeface="Calibri"/>
                <a:cs typeface="Calibri"/>
                <a:sym typeface="Calibri"/>
              </a:defRPr>
            </a:pPr>
            <a:r>
              <a:t>I beni sono di due tipi:</a:t>
            </a:r>
          </a:p>
          <a:p>
            <a:pPr marL="228600" indent="-228600" defTabSz="905255">
              <a:spcBef>
                <a:spcPts val="100"/>
              </a:spcBef>
              <a:buClr>
                <a:srgbClr val="000000"/>
              </a:buClr>
              <a:buSzPts val="1400"/>
              <a:defRPr sz="1400">
                <a:latin typeface="Calibri"/>
                <a:ea typeface="Calibri"/>
                <a:cs typeface="Calibri"/>
                <a:sym typeface="Calibri"/>
              </a:defRPr>
            </a:pPr>
            <a:r>
              <a:t>beni </a:t>
            </a:r>
            <a:r>
              <a:rPr b="1"/>
              <a:t>privati </a:t>
            </a:r>
            <a:r>
              <a:t>(bicicletta)</a:t>
            </a:r>
          </a:p>
          <a:p>
            <a:pPr marL="228600" indent="-228600" defTabSz="905255">
              <a:spcBef>
                <a:spcPts val="100"/>
              </a:spcBef>
              <a:buClr>
                <a:srgbClr val="000000"/>
              </a:buClr>
              <a:buSzPts val="1400"/>
              <a:defRPr sz="1400">
                <a:latin typeface="Calibri"/>
                <a:ea typeface="Calibri"/>
                <a:cs typeface="Calibri"/>
                <a:sym typeface="Calibri"/>
              </a:defRPr>
            </a:pPr>
            <a:r>
              <a:t>beni </a:t>
            </a:r>
            <a:r>
              <a:rPr b="1"/>
              <a:t>pubblici </a:t>
            </a:r>
            <a:r>
              <a:t>(parco cittadino)</a:t>
            </a:r>
          </a:p>
          <a:p>
            <a:pPr marL="0" indent="0" defTabSz="905255">
              <a:spcBef>
                <a:spcPts val="100"/>
              </a:spcBef>
              <a:buSzTx/>
              <a:buNone/>
              <a:defRPr sz="1400">
                <a:latin typeface="Calibri"/>
                <a:ea typeface="Calibri"/>
                <a:cs typeface="Calibri"/>
                <a:sym typeface="Calibri"/>
              </a:defRPr>
            </a:pPr>
            <a:r>
              <a:rPr b="1"/>
              <a:t>I beni pubblici</a:t>
            </a:r>
            <a:r>
              <a:t>, così come la gran parte delle attività dello Stato, </a:t>
            </a:r>
            <a:r>
              <a:rPr b="1"/>
              <a:t>sono finanziati con le imposte</a:t>
            </a:r>
            <a:r>
              <a:t>, ossia con le somme che tutti i cittadini hanno l’obbligo di pagare per sostenere le spese pubbliche.</a:t>
            </a:r>
          </a:p>
          <a:p>
            <a:pPr marL="0" indent="0" defTabSz="905255">
              <a:spcBef>
                <a:spcPts val="100"/>
              </a:spcBef>
              <a:buSzTx/>
              <a:buNone/>
              <a:defRPr sz="1400">
                <a:latin typeface="Calibri"/>
                <a:ea typeface="Calibri"/>
                <a:cs typeface="Calibri"/>
                <a:sym typeface="Calibri"/>
              </a:defRPr>
            </a:pPr>
            <a:r>
              <a:t>Questo lo ricorda anche l’</a:t>
            </a:r>
            <a:r>
              <a:rPr b="1"/>
              <a:t>articolo 53</a:t>
            </a:r>
            <a:r>
              <a:t> della </a:t>
            </a:r>
            <a:r>
              <a:rPr b="1"/>
              <a:t>C</a:t>
            </a:r>
            <a:r>
              <a:rPr b="1"/>
              <a:t>ostituzione: </a:t>
            </a:r>
            <a:r>
              <a:rPr b="1" i="1"/>
              <a:t>Tutti sono tenuti a concorrere alle spese pubbliche in ragione della loro capacità contributiva. Il sistema tributario è informato a criteri di progressività.</a:t>
            </a:r>
            <a:endParaRPr b="1" i="1"/>
          </a:p>
          <a:p>
            <a:pPr marL="0" indent="0">
              <a:buSzTx/>
              <a:buNone/>
              <a:defRPr sz="1400">
                <a:latin typeface="Calibri"/>
                <a:ea typeface="Calibri"/>
                <a:cs typeface="Calibri"/>
                <a:sym typeface="Calibri"/>
              </a:defRPr>
            </a:pPr>
          </a:p>
          <a:p>
            <a:pPr marL="0" indent="0">
              <a:buSzTx/>
              <a:buNone/>
              <a:defRPr b="1" sz="1400">
                <a:latin typeface="Calibri"/>
                <a:ea typeface="Calibri"/>
                <a:cs typeface="Calibri"/>
                <a:sym typeface="Calibri"/>
              </a:defRPr>
            </a:pPr>
            <a:r>
              <a:t>Moneta e prezzi</a:t>
            </a:r>
          </a:p>
          <a:p>
            <a:pPr marL="0" indent="0">
              <a:buSzTx/>
              <a:buNone/>
              <a:defRPr sz="1400">
                <a:latin typeface="Calibri"/>
                <a:ea typeface="Calibri"/>
                <a:cs typeface="Calibri"/>
                <a:sym typeface="Calibri"/>
              </a:defRPr>
            </a:pPr>
            <a:r>
              <a:t>Con la </a:t>
            </a:r>
            <a:r>
              <a:rPr b="1"/>
              <a:t>moneta</a:t>
            </a:r>
            <a:r>
              <a:t> possiamo </a:t>
            </a:r>
            <a:r>
              <a:rPr b="1"/>
              <a:t>confrontare il valore economico dei beni e servizi</a:t>
            </a:r>
            <a:r>
              <a:t>, cioè il loro </a:t>
            </a:r>
            <a:r>
              <a:rPr b="1"/>
              <a:t>prezzo</a:t>
            </a:r>
            <a:r>
              <a:t>, che è la </a:t>
            </a:r>
            <a:r>
              <a:rPr b="1"/>
              <a:t>quantità di moneta necessaria per acquistare un bene o un servizio.</a:t>
            </a:r>
            <a:endParaRPr b="1"/>
          </a:p>
          <a:p>
            <a:pPr marL="0" indent="0">
              <a:buSzTx/>
              <a:buNone/>
              <a:defRPr sz="1400">
                <a:latin typeface="Calibri"/>
                <a:ea typeface="Calibri"/>
                <a:cs typeface="Calibri"/>
                <a:sym typeface="Calibri"/>
              </a:defRPr>
            </a:pPr>
            <a:r>
              <a:rPr b="1"/>
              <a:t>Prezzo monetario (o assoluto)</a:t>
            </a:r>
            <a:r>
              <a:t>: quantità di moneta che serve a comprare un bene o un servizio. E’ ciò che si intende comunemente con la parola prezzo.</a:t>
            </a:r>
          </a:p>
          <a:p>
            <a:pPr marL="0" indent="0">
              <a:buSzTx/>
              <a:buNone/>
              <a:defRPr sz="1400">
                <a:latin typeface="Calibri"/>
                <a:ea typeface="Calibri"/>
                <a:cs typeface="Calibri"/>
                <a:sym typeface="Calibri"/>
              </a:defRPr>
            </a:pPr>
            <a:r>
              <a:rPr b="1"/>
              <a:t>Prezzo unitario</a:t>
            </a:r>
            <a:r>
              <a:t>: è il prezzo per unità di misura dei prodotti venduti sfusi: prezzo al chilo, al litro, al metro.</a:t>
            </a:r>
          </a:p>
          <a:p>
            <a:pPr marL="0" indent="0">
              <a:buSzTx/>
              <a:buNone/>
              <a:defRPr sz="1400">
                <a:latin typeface="Calibri"/>
                <a:ea typeface="Calibri"/>
                <a:cs typeface="Calibri"/>
                <a:sym typeface="Calibri"/>
              </a:defRPr>
            </a:pPr>
            <a:r>
              <a:t>Il </a:t>
            </a:r>
            <a:r>
              <a:rPr b="1"/>
              <a:t>prezzo totale</a:t>
            </a:r>
            <a:r>
              <a:t> della merce acquistata è dato da:</a:t>
            </a:r>
          </a:p>
        </p:txBody>
      </p:sp>
      <p:sp>
        <p:nvSpPr>
          <p:cNvPr id="138" name="Titolo 2"/>
          <p:cNvSpPr txBox="1"/>
          <p:nvPr>
            <p:ph type="title"/>
          </p:nvPr>
        </p:nvSpPr>
        <p:spPr>
          <a:xfrm>
            <a:off x="284010" y="414542"/>
            <a:ext cx="8472763" cy="377525"/>
          </a:xfrm>
          <a:prstGeom prst="rect">
            <a:avLst/>
          </a:prstGeom>
        </p:spPr>
        <p:txBody>
          <a:bodyPr/>
          <a:lstStyle>
            <a:lvl1pPr>
              <a:defRPr sz="2400"/>
            </a:lvl1pPr>
          </a:lstStyle>
          <a:p>
            <a:pPr/>
            <a:r>
              <a:t>Riassunto degli argomenti trattati nel 2^ modulo                          1/3</a:t>
            </a:r>
          </a:p>
        </p:txBody>
      </p:sp>
      <p:pic>
        <p:nvPicPr>
          <p:cNvPr id="139" name="Immagine 3" descr="Immagine 3"/>
          <p:cNvPicPr>
            <a:picLocks noChangeAspect="1"/>
          </p:cNvPicPr>
          <p:nvPr/>
        </p:nvPicPr>
        <p:blipFill>
          <a:blip r:embed="rId2">
            <a:extLst/>
          </a:blip>
          <a:stretch>
            <a:fillRect/>
          </a:stretch>
        </p:blipFill>
        <p:spPr>
          <a:xfrm>
            <a:off x="4056295" y="4631195"/>
            <a:ext cx="3292079" cy="1479213"/>
          </a:xfrm>
          <a:prstGeom prst="rect">
            <a:avLst/>
          </a:prstGeom>
          <a:ln w="12700">
            <a:miter lim="400000"/>
          </a:ln>
        </p:spPr>
      </p:pic>
      <p:sp>
        <p:nvSpPr>
          <p:cNvPr id="140" name="Numero diapositiva"/>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 name="Google Shape;84;p13" descr="Google Shape;84;p13"/>
          <p:cNvPicPr>
            <a:picLocks noChangeAspect="1"/>
          </p:cNvPicPr>
          <p:nvPr/>
        </p:nvPicPr>
        <p:blipFill>
          <a:blip r:embed="rId3">
            <a:extLst/>
          </a:blip>
          <a:stretch>
            <a:fillRect/>
          </a:stretch>
        </p:blipFill>
        <p:spPr>
          <a:xfrm>
            <a:off x="4017714" y="6417609"/>
            <a:ext cx="1108572" cy="16200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Segnaposto numero diapositiva 1"/>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4" name="Titolo 3"/>
          <p:cNvSpPr txBox="1"/>
          <p:nvPr>
            <p:ph type="title"/>
          </p:nvPr>
        </p:nvSpPr>
        <p:spPr>
          <a:xfrm>
            <a:off x="257352" y="376744"/>
            <a:ext cx="8233734" cy="474337"/>
          </a:xfrm>
          <a:prstGeom prst="rect">
            <a:avLst/>
          </a:prstGeom>
        </p:spPr>
        <p:txBody>
          <a:bodyPr/>
          <a:lstStyle/>
          <a:p>
            <a:pPr defTabSz="905255">
              <a:defRPr sz="2400"/>
            </a:pPr>
            <a:r>
              <a:t>Riassunto degli argomenti trattati nel </a:t>
            </a:r>
            <a:r>
              <a:t>2</a:t>
            </a:r>
            <a:r>
              <a:t>^ modulo                        2/</a:t>
            </a:r>
            <a:r>
              <a:t>3</a:t>
            </a:r>
          </a:p>
        </p:txBody>
      </p:sp>
      <p:pic>
        <p:nvPicPr>
          <p:cNvPr id="145" name="Google Shape;84;p13" descr="Google Shape;84;p13"/>
          <p:cNvPicPr>
            <a:picLocks noChangeAspect="1"/>
          </p:cNvPicPr>
          <p:nvPr/>
        </p:nvPicPr>
        <p:blipFill>
          <a:blip r:embed="rId2">
            <a:extLst/>
          </a:blip>
          <a:stretch>
            <a:fillRect/>
          </a:stretch>
        </p:blipFill>
        <p:spPr>
          <a:xfrm>
            <a:off x="4057315" y="6417609"/>
            <a:ext cx="1108572" cy="162005"/>
          </a:xfrm>
          <a:prstGeom prst="rect">
            <a:avLst/>
          </a:prstGeom>
          <a:ln w="12700">
            <a:miter lim="400000"/>
          </a:ln>
        </p:spPr>
      </p:pic>
      <p:sp>
        <p:nvSpPr>
          <p:cNvPr id="146" name="Segnaposto testo 1"/>
          <p:cNvSpPr txBox="1"/>
          <p:nvPr>
            <p:ph type="body" idx="1"/>
          </p:nvPr>
        </p:nvSpPr>
        <p:spPr>
          <a:xfrm>
            <a:off x="269998" y="1259998"/>
            <a:ext cx="8683205" cy="4633726"/>
          </a:xfrm>
          <a:prstGeom prst="rect">
            <a:avLst/>
          </a:prstGeom>
        </p:spPr>
        <p:txBody>
          <a:bodyPr/>
          <a:lstStyle/>
          <a:p>
            <a:pPr marL="0" indent="0">
              <a:buSzTx/>
              <a:buNone/>
              <a:defRPr b="1" sz="1400">
                <a:latin typeface="Calibri"/>
                <a:ea typeface="Calibri"/>
                <a:cs typeface="Calibri"/>
                <a:sym typeface="Calibri"/>
              </a:defRPr>
            </a:pPr>
            <a:r>
              <a:t>Domanda e offerta</a:t>
            </a:r>
          </a:p>
          <a:p>
            <a:pPr marL="0" indent="0">
              <a:lnSpc>
                <a:spcPct val="80000"/>
              </a:lnSpc>
              <a:buSzTx/>
              <a:buNone/>
              <a:defRPr sz="1400">
                <a:latin typeface="Calibri"/>
                <a:ea typeface="Calibri"/>
                <a:cs typeface="Calibri"/>
                <a:sym typeface="Calibri"/>
              </a:defRPr>
            </a:pPr>
            <a:r>
              <a:t>L’</a:t>
            </a:r>
            <a:r>
              <a:rPr b="1"/>
              <a:t>andamento dei prezzi</a:t>
            </a:r>
            <a:r>
              <a:t> di un bene è determinato da molte componenti che, per un prodotto, possiamo sintetizzare nel </a:t>
            </a:r>
            <a:r>
              <a:rPr b="1"/>
              <a:t>costo di produzione + costo di distribuzione + margine di guadagno del produttori e dei distributori</a:t>
            </a:r>
            <a:r>
              <a:t>. </a:t>
            </a:r>
          </a:p>
          <a:p>
            <a:pPr marL="0" indent="0">
              <a:lnSpc>
                <a:spcPct val="80000"/>
              </a:lnSpc>
              <a:buSzTx/>
              <a:buNone/>
              <a:defRPr sz="1400">
                <a:latin typeface="Calibri"/>
                <a:ea typeface="Calibri"/>
                <a:cs typeface="Calibri"/>
                <a:sym typeface="Calibri"/>
              </a:defRPr>
            </a:pPr>
          </a:p>
          <a:p>
            <a:pPr marL="0" indent="0">
              <a:lnSpc>
                <a:spcPct val="80000"/>
              </a:lnSpc>
              <a:buSzTx/>
              <a:buNone/>
              <a:defRPr sz="1400">
                <a:latin typeface="Calibri"/>
                <a:ea typeface="Calibri"/>
                <a:cs typeface="Calibri"/>
                <a:sym typeface="Calibri"/>
              </a:defRPr>
            </a:pPr>
            <a:r>
              <a:t>I prezzi variano anche in base alla </a:t>
            </a:r>
            <a:r>
              <a:rPr b="1"/>
              <a:t>quantità di prodotti disponibili sul mercato</a:t>
            </a:r>
            <a:r>
              <a:t> in base alla </a:t>
            </a:r>
            <a:r>
              <a:rPr b="1"/>
              <a:t>legge economica della domanda e dell’offerta:</a:t>
            </a:r>
            <a:endParaRPr b="1"/>
          </a:p>
          <a:p>
            <a:pPr marL="160421" indent="-160421">
              <a:lnSpc>
                <a:spcPct val="80000"/>
              </a:lnSpc>
              <a:buClrTx/>
              <a:buSzPct val="100000"/>
              <a:buFontTx/>
              <a:defRPr b="1" sz="1400">
                <a:latin typeface="Calibri"/>
                <a:ea typeface="Calibri"/>
                <a:cs typeface="Calibri"/>
                <a:sym typeface="Calibri"/>
              </a:defRPr>
            </a:pPr>
            <a:r>
              <a:rPr b="0"/>
              <a:t>la </a:t>
            </a:r>
            <a:r>
              <a:t>domanda</a:t>
            </a:r>
            <a:r>
              <a:rPr b="0"/>
              <a:t> è l’insieme dei prodotti che i consumatori intendono acquistare ad uno specifico prezzo in un determinato momento e in un certo mercato. </a:t>
            </a:r>
            <a:r>
              <a:t>Se la domanda aumenta i prezzi aumentano.</a:t>
            </a:r>
          </a:p>
          <a:p>
            <a:pPr marL="160421" indent="-160421">
              <a:lnSpc>
                <a:spcPct val="80000"/>
              </a:lnSpc>
              <a:buClrTx/>
              <a:buSzPct val="100000"/>
              <a:buFontTx/>
              <a:defRPr b="1" sz="1400">
                <a:latin typeface="Calibri"/>
                <a:ea typeface="Calibri"/>
                <a:cs typeface="Calibri"/>
                <a:sym typeface="Calibri"/>
              </a:defRPr>
            </a:pPr>
            <a:r>
              <a:rPr b="0"/>
              <a:t>l’</a:t>
            </a:r>
            <a:r>
              <a:t>offerta </a:t>
            </a:r>
            <a:r>
              <a:rPr b="0"/>
              <a:t>è l’insieme dei prodotti che i venditori intendono offrire ad uno specifico prezzo in un determinato momento ed in un certo mercato. </a:t>
            </a:r>
            <a:r>
              <a:t>Se l’offerta aumenta i prezzi diminuiscono.</a:t>
            </a:r>
            <a:endParaRPr b="0"/>
          </a:p>
          <a:p>
            <a:pPr marL="160421" indent="-160421">
              <a:lnSpc>
                <a:spcPct val="80000"/>
              </a:lnSpc>
              <a:buClrTx/>
              <a:buSzPct val="100000"/>
              <a:buFontTx/>
              <a:defRPr b="1" sz="1400">
                <a:latin typeface="Calibri"/>
                <a:ea typeface="Calibri"/>
                <a:cs typeface="Calibri"/>
                <a:sym typeface="Calibri"/>
              </a:defRPr>
            </a:pPr>
            <a:r>
              <a:t>il mercato </a:t>
            </a:r>
            <a:r>
              <a:rPr b="0"/>
              <a:t>è il luogo fisico o figurato dove di incontrano domanda e offerta.</a:t>
            </a:r>
            <a:endParaRPr b="0"/>
          </a:p>
          <a:p>
            <a:pPr marL="0" indent="0">
              <a:lnSpc>
                <a:spcPct val="80000"/>
              </a:lnSpc>
              <a:buSzTx/>
              <a:buNone/>
              <a:defRPr sz="1400">
                <a:latin typeface="Calibri"/>
                <a:ea typeface="Calibri"/>
                <a:cs typeface="Calibri"/>
                <a:sym typeface="Calibri"/>
              </a:defRPr>
            </a:pPr>
          </a:p>
          <a:p>
            <a:pPr marL="0" indent="0" defTabSz="905255">
              <a:spcBef>
                <a:spcPts val="100"/>
              </a:spcBef>
              <a:buSzTx/>
              <a:buNone/>
              <a:defRPr b="1" sz="1400">
                <a:latin typeface="Calibri"/>
                <a:ea typeface="Calibri"/>
                <a:cs typeface="Calibri"/>
                <a:sym typeface="Calibri"/>
              </a:defRPr>
            </a:pPr>
            <a:r>
              <a:t>Spesa Totale</a:t>
            </a:r>
          </a:p>
          <a:p>
            <a:pPr marL="0" indent="0" defTabSz="905255">
              <a:spcBef>
                <a:spcPts val="100"/>
              </a:spcBef>
              <a:buSzTx/>
              <a:buNone/>
              <a:defRPr sz="1400">
                <a:latin typeface="Calibri"/>
                <a:ea typeface="Calibri"/>
                <a:cs typeface="Calibri"/>
                <a:sym typeface="Calibri"/>
              </a:defRPr>
            </a:pPr>
            <a:r>
              <a:t>Per ottenere la </a:t>
            </a:r>
            <a:r>
              <a:rPr b="1"/>
              <a:t>spesa totale dei diversi prodotti acquistati</a:t>
            </a:r>
            <a:r>
              <a:t>, si </a:t>
            </a:r>
            <a:r>
              <a:rPr b="1"/>
              <a:t>moltiplica il prezzo unitario di ogni prodotto per la sua quantità</a:t>
            </a:r>
            <a:r>
              <a:t>, cioè </a:t>
            </a:r>
          </a:p>
          <a:p>
            <a:pPr marL="0" indent="0" algn="ctr" defTabSz="905255">
              <a:spcBef>
                <a:spcPts val="100"/>
              </a:spcBef>
              <a:buSzTx/>
              <a:buNone/>
              <a:defRPr sz="1400">
                <a:latin typeface="Calibri"/>
                <a:ea typeface="Calibri"/>
                <a:cs typeface="Calibri"/>
                <a:sym typeface="Calibri"/>
              </a:defRPr>
            </a:pPr>
            <a:r>
              <a:t>SX=PX*QX </a:t>
            </a:r>
          </a:p>
          <a:p>
            <a:pPr marL="0" indent="0" defTabSz="905255">
              <a:spcBef>
                <a:spcPts val="100"/>
              </a:spcBef>
              <a:buSzTx/>
              <a:buNone/>
              <a:defRPr sz="1400">
                <a:latin typeface="Calibri"/>
                <a:ea typeface="Calibri"/>
                <a:cs typeface="Calibri"/>
                <a:sym typeface="Calibri"/>
              </a:defRPr>
            </a:pPr>
          </a:p>
          <a:p>
            <a:pPr marL="0" indent="0" defTabSz="905255">
              <a:spcBef>
                <a:spcPts val="100"/>
              </a:spcBef>
              <a:buSzTx/>
              <a:buNone/>
              <a:defRPr sz="1400">
                <a:latin typeface="Calibri"/>
                <a:ea typeface="Calibri"/>
                <a:cs typeface="Calibri"/>
                <a:sym typeface="Calibri"/>
              </a:defRPr>
            </a:pPr>
            <a:r>
              <a:t>e </a:t>
            </a:r>
            <a:r>
              <a:rPr b="1"/>
              <a:t>poi si sommano gli importi così ottenuti</a:t>
            </a:r>
            <a:r>
              <a:t>, ovvero </a:t>
            </a:r>
          </a:p>
          <a:p>
            <a:pPr marL="0" indent="0" algn="ctr" defTabSz="905255">
              <a:spcBef>
                <a:spcPts val="100"/>
              </a:spcBef>
              <a:buSzTx/>
              <a:buNone/>
              <a:defRPr sz="1400">
                <a:latin typeface="Calibri"/>
                <a:ea typeface="Calibri"/>
                <a:cs typeface="Calibri"/>
                <a:sym typeface="Calibri"/>
              </a:defRPr>
            </a:pPr>
            <a:r>
              <a:t>STotale=S1+S2+...+SX+...SN.</a:t>
            </a:r>
          </a:p>
          <a:p>
            <a:pPr marL="0" indent="0" defTabSz="905255">
              <a:spcBef>
                <a:spcPts val="100"/>
              </a:spcBef>
              <a:buSzTx/>
              <a:buNone/>
              <a:defRPr sz="1400">
                <a:latin typeface="Calibri"/>
                <a:ea typeface="Calibri"/>
                <a:cs typeface="Calibri"/>
                <a:sym typeface="Calibri"/>
              </a:defRPr>
            </a:pPr>
          </a:p>
          <a:p>
            <a:pPr marL="0" indent="0" defTabSz="905255">
              <a:spcBef>
                <a:spcPts val="100"/>
              </a:spcBef>
              <a:buSzTx/>
              <a:buNone/>
              <a:defRPr sz="1400">
                <a:latin typeface="Calibri"/>
                <a:ea typeface="Calibri"/>
                <a:cs typeface="Calibri"/>
                <a:sym typeface="Calibri"/>
              </a:defRPr>
            </a:pPr>
            <a:r>
              <a:t>La </a:t>
            </a:r>
            <a:r>
              <a:rPr b="1"/>
              <a:t>spesa totale è determinata</a:t>
            </a:r>
            <a:r>
              <a:t> anche da </a:t>
            </a:r>
            <a:r>
              <a:rPr b="1"/>
              <a:t>eventuali sconti </a:t>
            </a:r>
            <a:r>
              <a:t>sul prezzo unitario di un prodotto.</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Segnaposto numero diapositiva 1"/>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9" name="Titolo 3"/>
          <p:cNvSpPr txBox="1"/>
          <p:nvPr>
            <p:ph type="title"/>
          </p:nvPr>
        </p:nvSpPr>
        <p:spPr>
          <a:xfrm>
            <a:off x="257352" y="376744"/>
            <a:ext cx="8233734" cy="474337"/>
          </a:xfrm>
          <a:prstGeom prst="rect">
            <a:avLst/>
          </a:prstGeom>
        </p:spPr>
        <p:txBody>
          <a:bodyPr/>
          <a:lstStyle/>
          <a:p>
            <a:pPr defTabSz="905255">
              <a:defRPr sz="2400"/>
            </a:pPr>
            <a:r>
              <a:t>Riassunto degli argomenti trattati nel </a:t>
            </a:r>
            <a:r>
              <a:t>2</a:t>
            </a:r>
            <a:r>
              <a:t>^ modulo                        </a:t>
            </a:r>
            <a:r>
              <a:t>3/3</a:t>
            </a:r>
          </a:p>
        </p:txBody>
      </p:sp>
      <p:pic>
        <p:nvPicPr>
          <p:cNvPr id="150" name="Google Shape;84;p13" descr="Google Shape;84;p13"/>
          <p:cNvPicPr>
            <a:picLocks noChangeAspect="1"/>
          </p:cNvPicPr>
          <p:nvPr/>
        </p:nvPicPr>
        <p:blipFill>
          <a:blip r:embed="rId2">
            <a:extLst/>
          </a:blip>
          <a:stretch>
            <a:fillRect/>
          </a:stretch>
        </p:blipFill>
        <p:spPr>
          <a:xfrm>
            <a:off x="4017714" y="6417609"/>
            <a:ext cx="1108572" cy="162005"/>
          </a:xfrm>
          <a:prstGeom prst="rect">
            <a:avLst/>
          </a:prstGeom>
          <a:ln w="12700">
            <a:miter lim="400000"/>
          </a:ln>
        </p:spPr>
      </p:pic>
      <p:sp>
        <p:nvSpPr>
          <p:cNvPr id="151" name="Segnaposto testo 1"/>
          <p:cNvSpPr txBox="1"/>
          <p:nvPr>
            <p:ph type="body" idx="1"/>
          </p:nvPr>
        </p:nvSpPr>
        <p:spPr>
          <a:xfrm>
            <a:off x="269998" y="1259998"/>
            <a:ext cx="8683205" cy="4633726"/>
          </a:xfrm>
          <a:prstGeom prst="rect">
            <a:avLst/>
          </a:prstGeom>
        </p:spPr>
        <p:txBody>
          <a:bodyPr/>
          <a:lstStyle/>
          <a:p>
            <a:pPr marL="0" indent="0">
              <a:lnSpc>
                <a:spcPct val="80000"/>
              </a:lnSpc>
              <a:buSzTx/>
              <a:buNone/>
              <a:defRPr b="1" sz="1400"/>
            </a:pPr>
            <a:r>
              <a:t>Pagare in contanti o con la carta </a:t>
            </a:r>
            <a:endParaRPr>
              <a:latin typeface="Calibri"/>
              <a:ea typeface="Calibri"/>
              <a:cs typeface="Calibri"/>
              <a:sym typeface="Calibri"/>
            </a:endParaRPr>
          </a:p>
          <a:p>
            <a:pPr marL="0" indent="0">
              <a:buSzTx/>
              <a:buNone/>
              <a:defRPr sz="1400">
                <a:latin typeface="Calibri"/>
                <a:ea typeface="Calibri"/>
                <a:cs typeface="Calibri"/>
                <a:sym typeface="Calibri"/>
              </a:defRPr>
            </a:pPr>
            <a:endParaRPr b="1"/>
          </a:p>
          <a:p>
            <a:pPr marL="0" indent="0">
              <a:buSzTx/>
              <a:buNone/>
              <a:defRPr sz="1400">
                <a:latin typeface="Calibri"/>
                <a:ea typeface="Calibri"/>
                <a:cs typeface="Calibri"/>
                <a:sym typeface="Calibri"/>
              </a:defRPr>
            </a:pPr>
            <a:r>
              <a:t>Pagare con le banconote non sempre è comodo e sicuro. In alcuni casi è addirittura impossibile, come per gli acquisti on-line.</a:t>
            </a:r>
          </a:p>
          <a:p>
            <a:pPr marL="0" indent="0">
              <a:buSzTx/>
              <a:buNone/>
              <a:defRPr sz="1400">
                <a:latin typeface="Calibri"/>
                <a:ea typeface="Calibri"/>
                <a:cs typeface="Calibri"/>
                <a:sym typeface="Calibri"/>
              </a:defRPr>
            </a:pPr>
            <a:r>
              <a:t>Talvolta è più funzionale utilizzare invece del denaro contante la </a:t>
            </a:r>
            <a:r>
              <a:rPr b="1"/>
              <a:t>moneta elettronica</a:t>
            </a:r>
            <a:r>
              <a:t>: il primo lo teniamo nel portafoglio, mentre, la seconda l</a:t>
            </a:r>
            <a:r>
              <a:t>a usiamo attraverso</a:t>
            </a:r>
            <a:r>
              <a:rPr b="1"/>
              <a:t> strumenti di pagamento come le carte</a:t>
            </a:r>
            <a:r>
              <a:t>, che si distinguono in:</a:t>
            </a:r>
          </a:p>
          <a:p>
            <a:pPr marL="292768" indent="-140367">
              <a:buClrTx/>
              <a:buSzPct val="100000"/>
              <a:buFontTx/>
              <a:defRPr b="1" sz="1400">
                <a:latin typeface="Calibri"/>
                <a:ea typeface="Calibri"/>
                <a:cs typeface="Calibri"/>
                <a:sym typeface="Calibri"/>
              </a:defRPr>
            </a:pPr>
            <a:r>
              <a:t>carta di debito ("pay now”) </a:t>
            </a:r>
          </a:p>
          <a:p>
            <a:pPr marL="292768" indent="-140367">
              <a:buClrTx/>
              <a:buSzPct val="100000"/>
              <a:buFontTx/>
              <a:defRPr b="1" sz="1400">
                <a:latin typeface="Calibri"/>
                <a:ea typeface="Calibri"/>
                <a:cs typeface="Calibri"/>
                <a:sym typeface="Calibri"/>
              </a:defRPr>
            </a:pPr>
            <a:r>
              <a:t>carta di credito ("pay later”)</a:t>
            </a:r>
          </a:p>
          <a:p>
            <a:pPr marL="292768" indent="-140367">
              <a:buClrTx/>
              <a:buSzPct val="100000"/>
              <a:buFontTx/>
              <a:defRPr b="1" sz="1400">
                <a:latin typeface="Calibri"/>
                <a:ea typeface="Calibri"/>
                <a:cs typeface="Calibri"/>
                <a:sym typeface="Calibri"/>
              </a:defRPr>
            </a:pPr>
            <a:r>
              <a:t>carta prepagata ("pay before”)</a:t>
            </a:r>
          </a:p>
          <a:p>
            <a:pPr marL="292768" indent="-140367">
              <a:buClrTx/>
              <a:buSzPct val="100000"/>
              <a:buFontTx/>
              <a:defRPr b="1" sz="1400">
                <a:latin typeface="Calibri"/>
                <a:ea typeface="Calibri"/>
                <a:cs typeface="Calibri"/>
                <a:sym typeface="Calibri"/>
              </a:defRPr>
            </a:pPr>
          </a:p>
          <a:p>
            <a:pPr marL="0" indent="0">
              <a:buSzTx/>
              <a:buNone/>
              <a:defRPr sz="1400">
                <a:latin typeface="Calibri"/>
                <a:ea typeface="Calibri"/>
                <a:cs typeface="Calibri"/>
                <a:sym typeface="Calibri"/>
              </a:defRPr>
            </a:pPr>
            <a:r>
              <a:t>Le </a:t>
            </a:r>
            <a:r>
              <a:rPr b="1"/>
              <a:t>principali operazioni che si possono fare con le carte</a:t>
            </a:r>
            <a:r>
              <a:t> sono:</a:t>
            </a:r>
          </a:p>
          <a:p>
            <a:pPr marL="292768" indent="-140367">
              <a:spcBef>
                <a:spcPts val="0"/>
              </a:spcBef>
              <a:buClrTx/>
              <a:buSzPct val="100000"/>
              <a:buFontTx/>
              <a:defRPr sz="1400">
                <a:latin typeface="Calibri"/>
                <a:ea typeface="Calibri"/>
                <a:cs typeface="Calibri"/>
                <a:sym typeface="Calibri"/>
              </a:defRPr>
            </a:pPr>
            <a:r>
              <a:t>prelievo contante (ATM)</a:t>
            </a:r>
          </a:p>
          <a:p>
            <a:pPr marL="292768" indent="-140367">
              <a:spcBef>
                <a:spcPts val="0"/>
              </a:spcBef>
              <a:buClrTx/>
              <a:buSzPct val="100000"/>
              <a:buFontTx/>
              <a:defRPr sz="1400">
                <a:latin typeface="Calibri"/>
                <a:ea typeface="Calibri"/>
                <a:cs typeface="Calibri"/>
                <a:sym typeface="Calibri"/>
              </a:defRPr>
            </a:pPr>
            <a:r>
              <a:t>acquisto beni e servizi presso esercenti convenzionati (POS)</a:t>
            </a:r>
          </a:p>
          <a:p>
            <a:pPr marL="292768" indent="-140367">
              <a:spcBef>
                <a:spcPts val="0"/>
              </a:spcBef>
              <a:buClrTx/>
              <a:buSzPct val="100000"/>
              <a:buFontTx/>
              <a:defRPr sz="1400">
                <a:latin typeface="Calibri"/>
                <a:ea typeface="Calibri"/>
                <a:cs typeface="Calibri"/>
                <a:sym typeface="Calibri"/>
              </a:defRPr>
            </a:pPr>
            <a:r>
              <a:t>acquisto di beni e servizi via internet</a:t>
            </a:r>
          </a:p>
          <a:p>
            <a:pPr marL="292768" indent="-140367">
              <a:spcBef>
                <a:spcPts val="0"/>
              </a:spcBef>
              <a:buClrTx/>
              <a:buSzPct val="100000"/>
              <a:buFontTx/>
              <a:defRPr sz="1400">
                <a:latin typeface="Calibri"/>
                <a:ea typeface="Calibri"/>
                <a:cs typeface="Calibri"/>
                <a:sym typeface="Calibri"/>
              </a:defRPr>
            </a:pPr>
            <a:r>
              <a:t>informazioni su saldo e movimenti</a:t>
            </a:r>
          </a:p>
          <a:p>
            <a:pPr marL="292768" indent="-140367">
              <a:spcBef>
                <a:spcPts val="0"/>
              </a:spcBef>
              <a:buClrTx/>
              <a:buSzPct val="100000"/>
              <a:buFontTx/>
              <a:defRPr sz="1400">
                <a:latin typeface="Calibri"/>
                <a:ea typeface="Calibri"/>
                <a:cs typeface="Calibri"/>
                <a:sym typeface="Calibri"/>
              </a:defRPr>
            </a:pPr>
            <a:r>
              <a:t>versamento di contanti e assegni</a:t>
            </a:r>
          </a:p>
          <a:p>
            <a:pPr marL="292768" indent="-140367">
              <a:spcBef>
                <a:spcPts val="0"/>
              </a:spcBef>
              <a:buClrTx/>
              <a:buSzPct val="100000"/>
              <a:buFontTx/>
              <a:defRPr sz="1400">
                <a:latin typeface="Calibri"/>
                <a:ea typeface="Calibri"/>
                <a:cs typeface="Calibri"/>
                <a:sym typeface="Calibri"/>
              </a:defRPr>
            </a:pPr>
            <a:r>
              <a:t>pagamento utenze e bollettini postali</a:t>
            </a:r>
          </a:p>
          <a:p>
            <a:pPr marL="292768" indent="-140367">
              <a:spcBef>
                <a:spcPts val="0"/>
              </a:spcBef>
              <a:buClrTx/>
              <a:buSzPct val="100000"/>
              <a:buFontTx/>
              <a:defRPr sz="1400">
                <a:latin typeface="Calibri"/>
                <a:ea typeface="Calibri"/>
                <a:cs typeface="Calibri"/>
                <a:sym typeface="Calibri"/>
              </a:defRPr>
            </a:pPr>
            <a:r>
              <a:t>ricariche telefoniche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olo 2"/>
          <p:cNvSpPr txBox="1"/>
          <p:nvPr>
            <p:ph type="title"/>
          </p:nvPr>
        </p:nvSpPr>
        <p:spPr>
          <a:xfrm>
            <a:off x="280262" y="438042"/>
            <a:ext cx="8163512" cy="406140"/>
          </a:xfrm>
          <a:prstGeom prst="rect">
            <a:avLst/>
          </a:prstGeom>
        </p:spPr>
        <p:txBody>
          <a:bodyPr/>
          <a:lstStyle>
            <a:lvl1pPr>
              <a:defRPr sz="2400"/>
            </a:lvl1pPr>
          </a:lstStyle>
          <a:p>
            <a:pPr/>
            <a:r>
              <a:t>Seguiamo questo video…..La moneta elettronica</a:t>
            </a:r>
          </a:p>
        </p:txBody>
      </p:sp>
      <p:sp>
        <p:nvSpPr>
          <p:cNvPr id="154" name="Numero diapositiva"/>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5" name="Google Shape;84;p13" descr="Google Shape;84;p13"/>
          <p:cNvPicPr>
            <a:picLocks noChangeAspect="1"/>
          </p:cNvPicPr>
          <p:nvPr/>
        </p:nvPicPr>
        <p:blipFill>
          <a:blip r:embed="rId2">
            <a:extLst/>
          </a:blip>
          <a:stretch>
            <a:fillRect/>
          </a:stretch>
        </p:blipFill>
        <p:spPr>
          <a:xfrm>
            <a:off x="4017712" y="6417607"/>
            <a:ext cx="1108575" cy="162008"/>
          </a:xfrm>
          <a:prstGeom prst="rect">
            <a:avLst/>
          </a:prstGeom>
          <a:ln w="12700">
            <a:miter lim="400000"/>
          </a:ln>
        </p:spPr>
      </p:pic>
      <p:pic>
        <p:nvPicPr>
          <p:cNvPr id="156" name="La moneta elettronica.mp4" descr="La moneta elettronica.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90643" y="1135127"/>
            <a:ext cx="8340626" cy="4691603"/>
          </a:xfrm>
          <a:prstGeom prst="rect">
            <a:avLst/>
          </a:prstGeom>
          <a:ln w="12700">
            <a:miter lim="400000"/>
          </a:ln>
        </p:spPr>
      </p:pic>
      <p:sp>
        <p:nvSpPr>
          <p:cNvPr id="157" name="Video realizzato da Hub Scuola, disponibile all’indirizzo: https://www.youtube.com/watch?v=jSTbVnxARYQ)"/>
          <p:cNvSpPr txBox="1"/>
          <p:nvPr/>
        </p:nvSpPr>
        <p:spPr>
          <a:xfrm>
            <a:off x="63690" y="5857947"/>
            <a:ext cx="5794744" cy="22850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000">
                <a:latin typeface="Calibri"/>
                <a:ea typeface="Calibri"/>
                <a:cs typeface="Calibri"/>
                <a:sym typeface="Calibri"/>
              </a:defRPr>
            </a:pPr>
            <a:r>
              <a:t>Video realizzato da Hub Scuola, disponibile all’indirizzo: </a:t>
            </a:r>
            <a:r>
              <a:rPr u="sng">
                <a:solidFill>
                  <a:srgbClr val="0000FF"/>
                </a:solidFill>
                <a:uFill>
                  <a:solidFill>
                    <a:srgbClr val="0000FF"/>
                  </a:solidFill>
                </a:uFill>
                <a:hlinkClick r:id="rId6" invalidUrl="" action="" tgtFrame="" tooltip="" history="1" highlightClick="0" endSnd="0"/>
              </a:rPr>
              <a:t>https://www.youtube.com/watch?v=jSTbVnxARYQ</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77166" fill="hold"/>
                                        <p:tgtEl>
                                          <p:spTgt spid="156"/>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5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156"/>
                </p:tgtEl>
              </p:cMediaNode>
            </p:video>
            <p:seq concurrent="1" prevAc="none" nextAc="seek">
              <p:cTn id="12" evtFilter="cancelBubble" nodeType="interactiveSeq" restart="whenNotActive" fill="hold">
                <p:stCondLst>
                  <p:cond delay="0" evt="onClick">
                    <p:tgtEl>
                      <p:spTgt spid="156"/>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156"/>
                                        </p:tgtEl>
                                      </p:cBhvr>
                                    </p:cmd>
                                  </p:childTnLst>
                                </p:cTn>
                              </p:par>
                            </p:childTnLst>
                          </p:cTn>
                        </p:par>
                      </p:childTnLst>
                    </p:cTn>
                  </p:par>
                </p:childTnLst>
              </p:cTn>
              <p:nextCondLst>
                <p:cond delay="0" evt="onClick">
                  <p:tgtEl>
                    <p:spTgt spid="15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egnaposto numero diapositiva 1"/>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0" name="Segnaposto testo 2"/>
          <p:cNvSpPr txBox="1"/>
          <p:nvPr>
            <p:ph type="body" idx="1"/>
          </p:nvPr>
        </p:nvSpPr>
        <p:spPr>
          <a:xfrm>
            <a:off x="293268" y="1041031"/>
            <a:ext cx="8557464" cy="4456031"/>
          </a:xfrm>
          <a:prstGeom prst="rect">
            <a:avLst/>
          </a:prstGeom>
        </p:spPr>
        <p:txBody>
          <a:bodyPr/>
          <a:lstStyle/>
          <a:p>
            <a:pPr marL="0" indent="0" defTabSz="566927">
              <a:lnSpc>
                <a:spcPct val="90000"/>
              </a:lnSpc>
              <a:spcBef>
                <a:spcPts val="100"/>
              </a:spcBef>
              <a:buSzTx/>
              <a:buNone/>
              <a:defRPr sz="1600">
                <a:latin typeface="Calibri"/>
                <a:ea typeface="Calibri"/>
                <a:cs typeface="Calibri"/>
                <a:sym typeface="Calibri"/>
              </a:defRPr>
            </a:pPr>
          </a:p>
          <a:p>
            <a:pPr marL="0" indent="0" defTabSz="566927">
              <a:lnSpc>
                <a:spcPct val="90000"/>
              </a:lnSpc>
              <a:spcBef>
                <a:spcPts val="100"/>
              </a:spcBef>
              <a:buSzTx/>
              <a:buNone/>
              <a:defRPr sz="1600">
                <a:latin typeface="Calibri"/>
                <a:ea typeface="Calibri"/>
                <a:cs typeface="Calibri"/>
                <a:sym typeface="Calibri"/>
              </a:defRPr>
            </a:pPr>
          </a:p>
          <a:p>
            <a:pPr marL="0" indent="0" defTabSz="566927">
              <a:lnSpc>
                <a:spcPct val="90000"/>
              </a:lnSpc>
              <a:spcBef>
                <a:spcPts val="100"/>
              </a:spcBef>
              <a:buSzTx/>
              <a:buNone/>
              <a:defRPr b="1" sz="1600">
                <a:latin typeface="Calibri"/>
                <a:ea typeface="Calibri"/>
                <a:cs typeface="Calibri"/>
                <a:sym typeface="Calibri"/>
              </a:defRPr>
            </a:pPr>
            <a:r>
              <a:t>Gestire risparmi e investimenti</a:t>
            </a:r>
          </a:p>
          <a:p>
            <a:pPr marL="283462" indent="-188975" defTabSz="566927">
              <a:lnSpc>
                <a:spcPct val="90000"/>
              </a:lnSpc>
              <a:spcBef>
                <a:spcPts val="100"/>
              </a:spcBef>
              <a:buClr>
                <a:srgbClr val="000000"/>
              </a:buClr>
              <a:buSzPts val="1600"/>
              <a:defRPr sz="1600">
                <a:latin typeface="Calibri"/>
                <a:ea typeface="Calibri"/>
                <a:cs typeface="Calibri"/>
                <a:sym typeface="Calibri"/>
              </a:defRPr>
            </a:pPr>
            <a:r>
              <a:t>sapere che la moneta, come le risorse naturali, non è disponibile illimitatamente e che è prudente mantenerne una riserva</a:t>
            </a:r>
            <a:endParaRPr b="1"/>
          </a:p>
          <a:p>
            <a:pPr marL="283462" indent="-188975" defTabSz="566927">
              <a:lnSpc>
                <a:spcPct val="90000"/>
              </a:lnSpc>
              <a:spcBef>
                <a:spcPts val="100"/>
              </a:spcBef>
              <a:buClr>
                <a:srgbClr val="000000"/>
              </a:buClr>
              <a:buSzPts val="1600"/>
              <a:defRPr sz="1600">
                <a:latin typeface="Calibri"/>
                <a:ea typeface="Calibri"/>
                <a:cs typeface="Calibri"/>
                <a:sym typeface="Calibri"/>
              </a:defRPr>
            </a:pPr>
            <a:r>
              <a:t>conoscere il concetto di risparmio e le principali ragioni per cui bisogna risparmiare</a:t>
            </a:r>
          </a:p>
          <a:p>
            <a:pPr marL="283462" indent="-188975" defTabSz="566927">
              <a:lnSpc>
                <a:spcPct val="90000"/>
              </a:lnSpc>
              <a:spcBef>
                <a:spcPts val="100"/>
              </a:spcBef>
              <a:buClr>
                <a:srgbClr val="000000"/>
              </a:buClr>
              <a:buSzPts val="1600"/>
              <a:defRPr sz="1600">
                <a:latin typeface="Calibri"/>
                <a:ea typeface="Calibri"/>
                <a:cs typeface="Calibri"/>
                <a:sym typeface="Calibri"/>
              </a:defRPr>
            </a:pPr>
            <a:r>
              <a:t>capire che il risparmio deriva dal reddito che non viene speso</a:t>
            </a:r>
          </a:p>
          <a:p>
            <a:pPr marL="283462" indent="-188975" defTabSz="566927">
              <a:lnSpc>
                <a:spcPct val="90000"/>
              </a:lnSpc>
              <a:spcBef>
                <a:spcPts val="100"/>
              </a:spcBef>
              <a:buClr>
                <a:srgbClr val="000000"/>
              </a:buClr>
              <a:buSzPts val="1600"/>
              <a:defRPr sz="1600">
                <a:latin typeface="Calibri"/>
                <a:ea typeface="Calibri"/>
                <a:cs typeface="Calibri"/>
                <a:sym typeface="Calibri"/>
              </a:defRPr>
            </a:pPr>
            <a:r>
              <a:t>capire che il risparmio può essere remunerato e generare interessi</a:t>
            </a:r>
          </a:p>
          <a:p>
            <a:pPr marL="0" indent="0" defTabSz="566927">
              <a:lnSpc>
                <a:spcPct val="90000"/>
              </a:lnSpc>
              <a:spcBef>
                <a:spcPts val="100"/>
              </a:spcBef>
              <a:buSzTx/>
              <a:buNone/>
              <a:defRPr b="1" sz="1600">
                <a:latin typeface="Calibri"/>
                <a:ea typeface="Calibri"/>
                <a:cs typeface="Calibri"/>
                <a:sym typeface="Calibri"/>
              </a:defRPr>
            </a:pPr>
          </a:p>
          <a:p>
            <a:pPr marL="0" indent="0" defTabSz="566927">
              <a:lnSpc>
                <a:spcPct val="90000"/>
              </a:lnSpc>
              <a:spcBef>
                <a:spcPts val="100"/>
              </a:spcBef>
              <a:buSzTx/>
              <a:buNone/>
              <a:defRPr b="1" sz="1600">
                <a:latin typeface="Calibri"/>
                <a:ea typeface="Calibri"/>
                <a:cs typeface="Calibri"/>
                <a:sym typeface="Calibri"/>
              </a:defRPr>
            </a:pPr>
          </a:p>
          <a:p>
            <a:pPr marL="0" indent="0" defTabSz="566927">
              <a:lnSpc>
                <a:spcPct val="90000"/>
              </a:lnSpc>
              <a:spcBef>
                <a:spcPts val="100"/>
              </a:spcBef>
              <a:buSzTx/>
              <a:buNone/>
              <a:defRPr b="1" sz="1600">
                <a:latin typeface="Calibri"/>
                <a:ea typeface="Calibri"/>
                <a:cs typeface="Calibri"/>
                <a:sym typeface="Calibri"/>
              </a:defRPr>
            </a:pPr>
            <a:r>
              <a:t>Impatto socio-ambientale dei comportamenti di individui e organizzazioni </a:t>
            </a:r>
          </a:p>
          <a:p>
            <a:pPr marL="283462" indent="-188975" defTabSz="566927">
              <a:lnSpc>
                <a:spcPct val="90000"/>
              </a:lnSpc>
              <a:spcBef>
                <a:spcPts val="100"/>
              </a:spcBef>
              <a:buClr>
                <a:srgbClr val="000000"/>
              </a:buClr>
              <a:buSzPts val="1600"/>
              <a:defRPr sz="1600">
                <a:latin typeface="Calibri"/>
                <a:ea typeface="Calibri"/>
                <a:cs typeface="Calibri"/>
                <a:sym typeface="Calibri"/>
              </a:defRPr>
            </a:pPr>
            <a:r>
              <a:t>sapere che la tutela dell’ambiente richiede l’adozione di adeguati comportamenti personali e collettivi</a:t>
            </a:r>
          </a:p>
          <a:p>
            <a:pPr marL="283462" indent="-188975" defTabSz="566927">
              <a:lnSpc>
                <a:spcPct val="90000"/>
              </a:lnSpc>
              <a:spcBef>
                <a:spcPts val="100"/>
              </a:spcBef>
              <a:buClr>
                <a:srgbClr val="000000"/>
              </a:buClr>
              <a:buSzPts val="1600"/>
              <a:defRPr sz="1600">
                <a:latin typeface="Calibri"/>
                <a:ea typeface="Calibri"/>
                <a:cs typeface="Calibri"/>
                <a:sym typeface="Calibri"/>
              </a:defRPr>
            </a:pPr>
            <a:r>
              <a:t>conoscere alcuni obiettivi dell’Agenda 2030 delle Nazioni Unite</a:t>
            </a:r>
          </a:p>
        </p:txBody>
      </p:sp>
      <p:sp>
        <p:nvSpPr>
          <p:cNvPr id="161" name="Titolo 3"/>
          <p:cNvSpPr txBox="1"/>
          <p:nvPr>
            <p:ph type="title"/>
          </p:nvPr>
        </p:nvSpPr>
        <p:spPr>
          <a:xfrm>
            <a:off x="275124" y="385630"/>
            <a:ext cx="8233735" cy="474338"/>
          </a:xfrm>
          <a:prstGeom prst="rect">
            <a:avLst/>
          </a:prstGeom>
        </p:spPr>
        <p:txBody>
          <a:bodyPr/>
          <a:lstStyle/>
          <a:p>
            <a:pPr>
              <a:defRPr sz="2400"/>
            </a:pPr>
            <a:r>
              <a:t>Indice per argomenti_ 3^ modulo_Classe terza </a:t>
            </a:r>
            <a:r>
              <a:t>sspg</a:t>
            </a:r>
          </a:p>
        </p:txBody>
      </p:sp>
      <p:pic>
        <p:nvPicPr>
          <p:cNvPr id="162" name="Google Shape;84;p13" descr="Google Shape;84;p13"/>
          <p:cNvPicPr>
            <a:picLocks noChangeAspect="1"/>
          </p:cNvPicPr>
          <p:nvPr/>
        </p:nvPicPr>
        <p:blipFill>
          <a:blip r:embed="rId2">
            <a:extLst/>
          </a:blip>
          <a:stretch>
            <a:fillRect/>
          </a:stretch>
        </p:blipFill>
        <p:spPr>
          <a:xfrm>
            <a:off x="4017714" y="6417609"/>
            <a:ext cx="1108573" cy="162006"/>
          </a:xfrm>
          <a:prstGeom prst="rect">
            <a:avLst/>
          </a:prstGeom>
          <a:ln w="12700">
            <a:miter lim="400000"/>
          </a:ln>
        </p:spPr>
      </p:pic>
      <p:sp>
        <p:nvSpPr>
          <p:cNvPr id="163" name="Nota: ove non diversamente indicato nelle singole slide, il materiale di riferimento per gli argomenti trattati in questo modulo sono stati desunti/elaborati da “I quaderni didattici della Banca d’Italia” disponibili all’indirizzo https://www.bancaditali"/>
          <p:cNvSpPr txBox="1"/>
          <p:nvPr/>
        </p:nvSpPr>
        <p:spPr>
          <a:xfrm>
            <a:off x="105963" y="5523158"/>
            <a:ext cx="8932074" cy="39360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000">
                <a:latin typeface="Calibri"/>
                <a:ea typeface="Calibri"/>
                <a:cs typeface="Calibri"/>
                <a:sym typeface="Calibri"/>
              </a:defRPr>
            </a:pPr>
            <a:r>
              <a:t>Nota: ove non diversamente indicato nelle singole slide, il materiale di riferimento per gli argomenti trattati in questo modulo sono stati desunti/elaborati da “I quaderni didattici della Banca d’Italia” disponibili all’indirizzo </a:t>
            </a:r>
            <a:r>
              <a:rPr u="sng">
                <a:solidFill>
                  <a:srgbClr val="0000FF"/>
                </a:solidFill>
                <a:uFill>
                  <a:solidFill>
                    <a:srgbClr val="0000FF"/>
                  </a:solidFill>
                </a:uFill>
                <a:hlinkClick r:id="rId3" invalidUrl="" action="" tgtFrame="" tooltip="" history="1" highlightClick="0" endSnd="0"/>
              </a:rPr>
              <a:t>https://www.bancaditalia.it/pubblicazioni/quaderni-didattici/index.html?com.dotmarketing.htmlpage.language=102</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Titolo 2"/>
          <p:cNvSpPr txBox="1"/>
          <p:nvPr>
            <p:ph type="title"/>
          </p:nvPr>
        </p:nvSpPr>
        <p:spPr>
          <a:xfrm>
            <a:off x="491277" y="379031"/>
            <a:ext cx="7952497" cy="406948"/>
          </a:xfrm>
          <a:prstGeom prst="rect">
            <a:avLst/>
          </a:prstGeom>
        </p:spPr>
        <p:txBody>
          <a:bodyPr/>
          <a:lstStyle>
            <a:lvl1pPr>
              <a:defRPr sz="2400"/>
            </a:lvl1pPr>
          </a:lstStyle>
          <a:p>
            <a:pPr/>
            <a:r>
              <a:t>L’acqua, una risorsa fondamentale da risparmiare</a:t>
            </a:r>
          </a:p>
        </p:txBody>
      </p:sp>
      <p:sp>
        <p:nvSpPr>
          <p:cNvPr id="166" name="Rettangolo 3"/>
          <p:cNvSpPr txBox="1"/>
          <p:nvPr/>
        </p:nvSpPr>
        <p:spPr>
          <a:xfrm>
            <a:off x="423788" y="1087280"/>
            <a:ext cx="8296424" cy="360819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a:lnSpc>
                <a:spcPts val="1800"/>
              </a:lnSpc>
              <a:spcBef>
                <a:spcPts val="600"/>
              </a:spcBef>
              <a:defRPr b="1">
                <a:solidFill>
                  <a:srgbClr val="464646"/>
                </a:solidFill>
                <a:latin typeface="Calibri"/>
                <a:ea typeface="Calibri"/>
                <a:cs typeface="Calibri"/>
                <a:sym typeface="Calibri"/>
              </a:defRPr>
            </a:pPr>
            <a:r>
              <a:t>Ogni individuo dipende dall’acqua per il sostentamento</a:t>
            </a:r>
            <a:r>
              <a:rPr b="0"/>
              <a:t>. </a:t>
            </a:r>
            <a:r>
              <a:rPr b="0">
                <a:solidFill>
                  <a:srgbClr val="000000"/>
                </a:solidFill>
              </a:rPr>
              <a:t>Usiamo l’acqua ogni singolo giorno. È necessaria praticamente in tutto ciò che facciamo: abbiamo bisogno di acqua per bere, per l’igiene, per l’alimentazione.</a:t>
            </a:r>
          </a:p>
          <a:p>
            <a:pPr algn="just">
              <a:lnSpc>
                <a:spcPts val="1800"/>
              </a:lnSpc>
              <a:spcBef>
                <a:spcPts val="600"/>
              </a:spcBef>
              <a:defRPr b="1">
                <a:solidFill>
                  <a:srgbClr val="464646"/>
                </a:solidFill>
                <a:latin typeface="Calibri"/>
                <a:ea typeface="Calibri"/>
                <a:cs typeface="Calibri"/>
                <a:sym typeface="Calibri"/>
              </a:defRPr>
            </a:pPr>
            <a:r>
              <a:t>L’acqua potabile e pulita</a:t>
            </a:r>
            <a:r>
              <a:rPr b="0"/>
              <a:t> è </a:t>
            </a:r>
            <a:r>
              <a:t>una risorsa limitata</a:t>
            </a:r>
            <a:r>
              <a:rPr b="0"/>
              <a:t>. Con tutte le siccità che si verificano nel mondo, la fornitura di acqua dolce si sta trasformando in una risorsa preziosa.</a:t>
            </a:r>
          </a:p>
          <a:p>
            <a:pPr algn="just">
              <a:lnSpc>
                <a:spcPts val="1800"/>
              </a:lnSpc>
              <a:spcBef>
                <a:spcPts val="600"/>
              </a:spcBef>
              <a:defRPr>
                <a:latin typeface="Calibri"/>
                <a:ea typeface="Calibri"/>
                <a:cs typeface="Calibri"/>
                <a:sym typeface="Calibri"/>
              </a:defRPr>
            </a:pPr>
            <a:r>
              <a:t>E’ quindi importante avere atteggiamenti che tengano conto della </a:t>
            </a:r>
            <a:r>
              <a:rPr b="1"/>
              <a:t>riduzione degli sprechi</a:t>
            </a:r>
            <a:r>
              <a:t>. La popolazione deve  </a:t>
            </a:r>
            <a:r>
              <a:rPr b="1"/>
              <a:t>preservare l’acqua</a:t>
            </a:r>
            <a:r>
              <a:t> di cui dispone attualmente e </a:t>
            </a:r>
            <a:r>
              <a:rPr b="1"/>
              <a:t>rendere disponibile una scorta adeguata per gli anni a venire</a:t>
            </a:r>
            <a:r>
              <a:t>.</a:t>
            </a:r>
          </a:p>
          <a:p>
            <a:pPr algn="just">
              <a:defRPr>
                <a:latin typeface="Calibri"/>
                <a:ea typeface="Calibri"/>
                <a:cs typeface="Calibri"/>
                <a:sym typeface="Calibri"/>
              </a:defRPr>
            </a:pPr>
            <a:r>
              <a:t>In altre parole occorre accantonare, ovvero </a:t>
            </a:r>
            <a:r>
              <a:rPr b="1"/>
              <a:t>risparmiare, oggi una risorsa limitata come l’acqua per poterne disporre anche in futuro</a:t>
            </a:r>
            <a:r>
              <a:t>.</a:t>
            </a:r>
          </a:p>
          <a:p>
            <a:pPr algn="just">
              <a:defRPr sz="600">
                <a:latin typeface="Calibri"/>
                <a:ea typeface="Calibri"/>
                <a:cs typeface="Calibri"/>
                <a:sym typeface="Calibri"/>
              </a:defRPr>
            </a:pPr>
          </a:p>
          <a:p>
            <a:pPr algn="just">
              <a:defRPr>
                <a:latin typeface="Calibri"/>
                <a:ea typeface="Calibri"/>
                <a:cs typeface="Calibri"/>
                <a:sym typeface="Calibri"/>
              </a:defRPr>
            </a:pPr>
            <a:r>
              <a:t>La stessa cosa accade per il </a:t>
            </a:r>
            <a:r>
              <a:rPr b="1"/>
              <a:t>denaro</a:t>
            </a:r>
            <a:r>
              <a:t> (altra risorsa limitata): </a:t>
            </a:r>
            <a:r>
              <a:rPr b="1"/>
              <a:t>risparmiare oggi una somma</a:t>
            </a:r>
            <a:r>
              <a:t> di denaro anziché spenderla immediatamente è importante perché </a:t>
            </a:r>
            <a:r>
              <a:rPr b="1"/>
              <a:t>ci consente di usarla quando ne avremo maggior bisogno o per affrontare delle spese impreviste</a:t>
            </a:r>
            <a:r>
              <a:t>. </a:t>
            </a:r>
          </a:p>
          <a:p>
            <a:pPr algn="just">
              <a:defRPr sz="600">
                <a:latin typeface="Calibri"/>
                <a:ea typeface="Calibri"/>
                <a:cs typeface="Calibri"/>
                <a:sym typeface="Calibri"/>
              </a:defRPr>
            </a:pPr>
          </a:p>
          <a:p>
            <a:pPr algn="just">
              <a:defRPr>
                <a:latin typeface="Calibri"/>
                <a:ea typeface="Calibri"/>
                <a:cs typeface="Calibri"/>
                <a:sym typeface="Calibri"/>
              </a:defRPr>
            </a:pPr>
            <a:r>
              <a:t>Il verbo </a:t>
            </a:r>
            <a:r>
              <a:rPr b="1"/>
              <a:t>risparmiare</a:t>
            </a:r>
            <a:r>
              <a:t> deriva </a:t>
            </a:r>
            <a:r>
              <a:rPr b="1"/>
              <a:t>dal latino "parcere"</a:t>
            </a:r>
            <a:r>
              <a:t> che significa tenere in serbo, astenersi. </a:t>
            </a:r>
          </a:p>
          <a:p>
            <a:pPr algn="just">
              <a:defRPr b="1">
                <a:latin typeface="Calibri"/>
                <a:ea typeface="Calibri"/>
                <a:cs typeface="Calibri"/>
                <a:sym typeface="Calibri"/>
              </a:defRPr>
            </a:pPr>
            <a:r>
              <a:t>In inglese</a:t>
            </a:r>
            <a:r>
              <a:rPr b="0"/>
              <a:t> risparmiare si dice </a:t>
            </a:r>
            <a:r>
              <a:t>"to save"</a:t>
            </a:r>
            <a:r>
              <a:rPr b="0"/>
              <a:t>, che significa anche "salvare": ciò che risparmi oggi ti può salvare in futuro nei momenti di crisi.</a:t>
            </a:r>
          </a:p>
        </p:txBody>
      </p:sp>
      <p:pic>
        <p:nvPicPr>
          <p:cNvPr id="167" name="Immagine 4" descr="Immagine 4"/>
          <p:cNvPicPr>
            <a:picLocks noChangeAspect="1"/>
          </p:cNvPicPr>
          <p:nvPr/>
        </p:nvPicPr>
        <p:blipFill>
          <a:blip r:embed="rId2">
            <a:extLst/>
          </a:blip>
          <a:stretch>
            <a:fillRect/>
          </a:stretch>
        </p:blipFill>
        <p:spPr>
          <a:xfrm>
            <a:off x="2883873" y="4783225"/>
            <a:ext cx="1503488" cy="1257305"/>
          </a:xfrm>
          <a:prstGeom prst="rect">
            <a:avLst/>
          </a:prstGeom>
          <a:ln w="12700">
            <a:miter lim="400000"/>
          </a:ln>
        </p:spPr>
      </p:pic>
      <p:pic>
        <p:nvPicPr>
          <p:cNvPr id="168" name="Immagine 5" descr="Immagine 5"/>
          <p:cNvPicPr>
            <a:picLocks noChangeAspect="1"/>
          </p:cNvPicPr>
          <p:nvPr/>
        </p:nvPicPr>
        <p:blipFill>
          <a:blip r:embed="rId3">
            <a:extLst/>
          </a:blip>
          <a:stretch>
            <a:fillRect/>
          </a:stretch>
        </p:blipFill>
        <p:spPr>
          <a:xfrm>
            <a:off x="5767754" y="4901403"/>
            <a:ext cx="1264997" cy="1139127"/>
          </a:xfrm>
          <a:prstGeom prst="rect">
            <a:avLst/>
          </a:prstGeom>
          <a:ln w="12700">
            <a:miter lim="400000"/>
          </a:ln>
        </p:spPr>
      </p:pic>
      <p:sp>
        <p:nvSpPr>
          <p:cNvPr id="169" name="Numero diapositiva"/>
          <p:cNvSpPr txBox="1"/>
          <p:nvPr>
            <p:ph type="sldNum" sz="quarter" idx="2"/>
          </p:nvPr>
        </p:nvSpPr>
        <p:spPr>
          <a:xfrm>
            <a:off x="244651" y="6420179"/>
            <a:ext cx="127001" cy="15686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0" name="Google Shape;84;p13" descr="Google Shape;84;p13"/>
          <p:cNvPicPr>
            <a:picLocks noChangeAspect="1"/>
          </p:cNvPicPr>
          <p:nvPr/>
        </p:nvPicPr>
        <p:blipFill>
          <a:blip r:embed="rId4">
            <a:extLst/>
          </a:blip>
          <a:stretch>
            <a:fillRect/>
          </a:stretch>
        </p:blipFill>
        <p:spPr>
          <a:xfrm>
            <a:off x="4017714" y="6417609"/>
            <a:ext cx="1108573" cy="16200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